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presProps.xml" ContentType="application/vnd.openxmlformats-officedocument.presentationml.presProps+xml"/>
  <Override PartName="/ppt/media/image1.png" ContentType="image/png"/>
  <Override PartName="/ppt/media/image2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12193588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175D07D-E5B1-4BBA-889B-457A0E55572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560" cy="148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1371600" y="2286000"/>
            <a:ext cx="9601560" cy="358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fr-F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9A2E180-321F-424B-B406-6F26FC45FDD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560" cy="148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1371600" y="2286000"/>
            <a:ext cx="9601560" cy="358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419E3E0-1873-4EFD-B3F4-8E63F7E123B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560" cy="148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1371600" y="2286000"/>
            <a:ext cx="4685400" cy="358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6291720" y="2286000"/>
            <a:ext cx="4685400" cy="358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365D658-064F-4DE0-ABF2-E3141A02834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560" cy="148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87B986A-6DFA-4EC8-BFBA-F2C342A5887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1371600" y="685800"/>
            <a:ext cx="9601560" cy="68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C3257B4-6B82-4145-8988-0C12DA38AB5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560" cy="148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1371600" y="2286000"/>
            <a:ext cx="468540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91720" y="2286000"/>
            <a:ext cx="4685400" cy="358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1371600" y="4156560"/>
            <a:ext cx="468540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5FA263E-1C98-4031-AA47-6E4E61CE939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560" cy="148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1371600" y="2286000"/>
            <a:ext cx="4685400" cy="358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91720" y="2286000"/>
            <a:ext cx="468540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291720" y="4156560"/>
            <a:ext cx="468540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431D401-9A31-482C-AE11-C1ED3370C21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560" cy="148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1371600" y="2286000"/>
            <a:ext cx="468540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291720" y="2286000"/>
            <a:ext cx="468540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1371600" y="4156560"/>
            <a:ext cx="960156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2CB23FB-A311-4CEF-B408-AE51CF586E7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560" cy="148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1371600" y="2286000"/>
            <a:ext cx="960156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1371600" y="4156560"/>
            <a:ext cx="960156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A360271-09DD-4D53-926A-D72A2EAF384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560" cy="148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1371600" y="2286000"/>
            <a:ext cx="468540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6291720" y="2286000"/>
            <a:ext cx="468540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1371600" y="4156560"/>
            <a:ext cx="468540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6291720" y="4156560"/>
            <a:ext cx="468540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BD8AF0E-B3F9-4D84-804D-4D11046ACD8B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560" cy="148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1371600" y="2286000"/>
            <a:ext cx="309132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/>
          </p:nvPr>
        </p:nvSpPr>
        <p:spPr>
          <a:xfrm>
            <a:off x="4617720" y="2286000"/>
            <a:ext cx="309132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/>
          </p:nvPr>
        </p:nvSpPr>
        <p:spPr>
          <a:xfrm>
            <a:off x="7864200" y="2286000"/>
            <a:ext cx="309132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/>
          </p:nvPr>
        </p:nvSpPr>
        <p:spPr>
          <a:xfrm>
            <a:off x="1371600" y="4156560"/>
            <a:ext cx="309132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/>
          </p:nvPr>
        </p:nvSpPr>
        <p:spPr>
          <a:xfrm>
            <a:off x="4617720" y="4156560"/>
            <a:ext cx="309132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/>
          </p:nvPr>
        </p:nvSpPr>
        <p:spPr>
          <a:xfrm>
            <a:off x="7864200" y="4156560"/>
            <a:ext cx="309132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70DF9B9-7018-4821-B52C-83DA4A415715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D95FB4E1-CDA7-4A68-BE0A-5167637BF7D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560" cy="148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1371600" y="2286000"/>
            <a:ext cx="9601560" cy="358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fr-F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C5478F36-C559-4798-A70B-412A17C1E31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560" cy="148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1371600" y="2286000"/>
            <a:ext cx="9601560" cy="358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B04C1B34-605F-4E28-B67E-898EE5B0EFB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560" cy="148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1371600" y="2286000"/>
            <a:ext cx="4685400" cy="358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6291720" y="2286000"/>
            <a:ext cx="4685400" cy="358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1D1A4883-A4DC-4715-9FF7-ED7FA8ADADA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560" cy="148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28FA72F6-5393-4E78-8BBA-522A7F4C0EA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subTitle"/>
          </p:nvPr>
        </p:nvSpPr>
        <p:spPr>
          <a:xfrm>
            <a:off x="1371600" y="685800"/>
            <a:ext cx="9601560" cy="68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C5A130B5-E279-4011-A381-11295512CF8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560" cy="148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1371600" y="2286000"/>
            <a:ext cx="468540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6291720" y="2286000"/>
            <a:ext cx="4685400" cy="358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1371600" y="4156560"/>
            <a:ext cx="468540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94429516-40F6-4D00-ACB8-E1CCF68AB2F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560" cy="148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1371600" y="2286000"/>
            <a:ext cx="4685400" cy="358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6291720" y="2286000"/>
            <a:ext cx="468540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6291720" y="4156560"/>
            <a:ext cx="468540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E440CACC-4623-4EE5-BCA4-85F00399892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560" cy="148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1371600" y="2286000"/>
            <a:ext cx="468540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6291720" y="2286000"/>
            <a:ext cx="468540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/>
          </p:nvPr>
        </p:nvSpPr>
        <p:spPr>
          <a:xfrm>
            <a:off x="1371600" y="4156560"/>
            <a:ext cx="960156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4A2C7A4C-8ACE-4C8A-9FFE-18253FD0916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560" cy="148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1371600" y="2286000"/>
            <a:ext cx="960156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1371600" y="4156560"/>
            <a:ext cx="960156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DAC33683-7079-4606-AE1D-B429F35B17C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560" cy="148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1371600" y="2286000"/>
            <a:ext cx="468540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6291720" y="2286000"/>
            <a:ext cx="468540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1371600" y="4156560"/>
            <a:ext cx="468540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6291720" y="4156560"/>
            <a:ext cx="468540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86048C3B-079F-4CF9-9648-5AA446B060A6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560" cy="148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1371600" y="2286000"/>
            <a:ext cx="309132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4617720" y="2286000"/>
            <a:ext cx="309132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7864200" y="2286000"/>
            <a:ext cx="309132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1371600" y="4156560"/>
            <a:ext cx="309132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85" name="PlaceHolder 6"/>
          <p:cNvSpPr>
            <a:spLocks noGrp="1"/>
          </p:cNvSpPr>
          <p:nvPr>
            <p:ph/>
          </p:nvPr>
        </p:nvSpPr>
        <p:spPr>
          <a:xfrm>
            <a:off x="4617720" y="4156560"/>
            <a:ext cx="309132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86" name="PlaceHolder 7"/>
          <p:cNvSpPr>
            <a:spLocks noGrp="1"/>
          </p:cNvSpPr>
          <p:nvPr>
            <p:ph/>
          </p:nvPr>
        </p:nvSpPr>
        <p:spPr>
          <a:xfrm>
            <a:off x="7864200" y="4156560"/>
            <a:ext cx="309132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7E75C7B3-946B-4DCB-B481-6C808ECCAEB3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8B055677-77F0-4290-8D9A-DFAE6FA40B4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560" cy="148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subTitle"/>
          </p:nvPr>
        </p:nvSpPr>
        <p:spPr>
          <a:xfrm>
            <a:off x="1371600" y="2286000"/>
            <a:ext cx="9601560" cy="358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fr-F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B1C2E9F4-39D3-4CC4-82F2-EAC9643D756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560" cy="148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1371600" y="2286000"/>
            <a:ext cx="9601560" cy="358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76C51094-C962-4102-B24A-CC9BF645B24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560" cy="148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1371600" y="2286000"/>
            <a:ext cx="4685400" cy="358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/>
          </p:nvPr>
        </p:nvSpPr>
        <p:spPr>
          <a:xfrm>
            <a:off x="6291720" y="2286000"/>
            <a:ext cx="4685400" cy="358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B9566F61-64AB-425B-81C2-726DBC7D500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560" cy="148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318EF3BA-41F3-47DF-B831-033E3E31384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subTitle"/>
          </p:nvPr>
        </p:nvSpPr>
        <p:spPr>
          <a:xfrm>
            <a:off x="1371600" y="685800"/>
            <a:ext cx="9601560" cy="68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DB5107D3-9B14-4E79-8604-FFE4C66CC3E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560" cy="148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1371600" y="2286000"/>
            <a:ext cx="468540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>
          <a:xfrm>
            <a:off x="6291720" y="2286000"/>
            <a:ext cx="4685400" cy="358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/>
          </p:nvPr>
        </p:nvSpPr>
        <p:spPr>
          <a:xfrm>
            <a:off x="1371600" y="4156560"/>
            <a:ext cx="468540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AF9326D2-8813-4ADA-9929-D5E74ECD968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560" cy="148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1371600" y="2286000"/>
            <a:ext cx="4685400" cy="358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6291720" y="2286000"/>
            <a:ext cx="468540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/>
          </p:nvPr>
        </p:nvSpPr>
        <p:spPr>
          <a:xfrm>
            <a:off x="6291720" y="4156560"/>
            <a:ext cx="468540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B746C542-04D0-4A93-B488-1CFA8A1EE1C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560" cy="148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1371600" y="2286000"/>
            <a:ext cx="468540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/>
          </p:nvPr>
        </p:nvSpPr>
        <p:spPr>
          <a:xfrm>
            <a:off x="6291720" y="2286000"/>
            <a:ext cx="468540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/>
          </p:nvPr>
        </p:nvSpPr>
        <p:spPr>
          <a:xfrm>
            <a:off x="1371600" y="4156560"/>
            <a:ext cx="960156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6D3DD222-0BCF-4C12-9668-1F9398C0999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560" cy="148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1371600" y="2286000"/>
            <a:ext cx="960156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1371600" y="4156560"/>
            <a:ext cx="960156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166721C7-3AA1-4734-88B2-8D1B930C796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560" cy="148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1371600" y="2286000"/>
            <a:ext cx="468540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6291720" y="2286000"/>
            <a:ext cx="468540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/>
          </p:nvPr>
        </p:nvSpPr>
        <p:spPr>
          <a:xfrm>
            <a:off x="1371600" y="4156560"/>
            <a:ext cx="468540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/>
          </p:nvPr>
        </p:nvSpPr>
        <p:spPr>
          <a:xfrm>
            <a:off x="6291720" y="4156560"/>
            <a:ext cx="468540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642F39A9-7C83-4F0C-9DA5-408C514AA1C0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560" cy="148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/>
          </p:nvPr>
        </p:nvSpPr>
        <p:spPr>
          <a:xfrm>
            <a:off x="1371600" y="2286000"/>
            <a:ext cx="309132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/>
          </p:nvPr>
        </p:nvSpPr>
        <p:spPr>
          <a:xfrm>
            <a:off x="4617720" y="2286000"/>
            <a:ext cx="309132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/>
          </p:nvPr>
        </p:nvSpPr>
        <p:spPr>
          <a:xfrm>
            <a:off x="7864200" y="2286000"/>
            <a:ext cx="309132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126" name="PlaceHolder 5"/>
          <p:cNvSpPr>
            <a:spLocks noGrp="1"/>
          </p:cNvSpPr>
          <p:nvPr>
            <p:ph/>
          </p:nvPr>
        </p:nvSpPr>
        <p:spPr>
          <a:xfrm>
            <a:off x="1371600" y="4156560"/>
            <a:ext cx="309132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127" name="PlaceHolder 6"/>
          <p:cNvSpPr>
            <a:spLocks noGrp="1"/>
          </p:cNvSpPr>
          <p:nvPr>
            <p:ph/>
          </p:nvPr>
        </p:nvSpPr>
        <p:spPr>
          <a:xfrm>
            <a:off x="4617720" y="4156560"/>
            <a:ext cx="309132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128" name="PlaceHolder 7"/>
          <p:cNvSpPr>
            <a:spLocks noGrp="1"/>
          </p:cNvSpPr>
          <p:nvPr>
            <p:ph/>
          </p:nvPr>
        </p:nvSpPr>
        <p:spPr>
          <a:xfrm>
            <a:off x="7864200" y="4156560"/>
            <a:ext cx="309132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4000"/>
              </a:lnSpc>
              <a:spcBef>
                <a:spcPts val="1414"/>
              </a:spcBef>
              <a:buNone/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62001223-1C3A-4077-95B7-AEEEBC87D43E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fed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Rectangle 8" hidden="1"/>
          <p:cNvSpPr/>
          <p:nvPr/>
        </p:nvSpPr>
        <p:spPr>
          <a:xfrm>
            <a:off x="478080" y="360"/>
            <a:ext cx="228240" cy="68576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fr-FR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1915200" y="1788480"/>
            <a:ext cx="8361720" cy="20977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indent="0" algn="ctr">
              <a:lnSpc>
                <a:spcPct val="89000"/>
              </a:lnSpc>
              <a:buNone/>
            </a:pPr>
            <a:r>
              <a:rPr b="0" lang="fr-FR" sz="7200" spc="-1" strike="noStrike" cap="all">
                <a:solidFill>
                  <a:srgbClr val="191b0e"/>
                </a:solidFill>
                <a:latin typeface="Franklin Gothic Book"/>
              </a:rPr>
              <a:t>Modifiez le style du titre</a:t>
            </a:r>
            <a:endParaRPr b="0" lang="en-US" sz="72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dt" idx="1"/>
          </p:nvPr>
        </p:nvSpPr>
        <p:spPr>
          <a:xfrm>
            <a:off x="752760" y="6453360"/>
            <a:ext cx="1607760" cy="4042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>
              <a:lnSpc>
                <a:spcPct val="100000"/>
              </a:lnSpc>
              <a:buNone/>
              <a:defRPr b="0" lang="en-US" sz="1200" spc="-1" strike="noStrike">
                <a:solidFill>
                  <a:srgbClr val="191b0e"/>
                </a:solidFill>
                <a:latin typeface="Franklin Gothic Book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rgbClr val="191b0e"/>
                </a:solidFill>
                <a:latin typeface="Franklin Gothic Book"/>
              </a:rPr>
              <a:t> </a:t>
            </a:r>
            <a:endParaRPr b="0" lang="fr-FR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ftr" idx="2"/>
          </p:nvPr>
        </p:nvSpPr>
        <p:spPr>
          <a:xfrm>
            <a:off x="2584080" y="6453360"/>
            <a:ext cx="7023600" cy="4042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b="0" lang="fr-F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Times New Roman"/>
              </a:rPr>
              <a:t> </a:t>
            </a:r>
            <a:endParaRPr b="0" lang="fr-F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sldNum" idx="3"/>
          </p:nvPr>
        </p:nvSpPr>
        <p:spPr>
          <a:xfrm>
            <a:off x="9831240" y="6453360"/>
            <a:ext cx="1595880" cy="4042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200" spc="-1" strike="noStrike">
                <a:solidFill>
                  <a:srgbClr val="191b0e"/>
                </a:solidFill>
                <a:latin typeface="Franklin Gothic Book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B4E6A83A-7A65-4E36-BA4C-59049F75C022}" type="slidenum">
              <a:rPr b="0" lang="en-US" sz="1200" spc="-1" strike="noStrike">
                <a:solidFill>
                  <a:srgbClr val="191b0e"/>
                </a:solidFill>
                <a:latin typeface="Franklin Gothic Book"/>
              </a:rPr>
              <a:t>1</a:t>
            </a:fld>
            <a:endParaRPr b="0" lang="fr-FR" sz="1200" spc="-1" strike="noStrike">
              <a:solidFill>
                <a:srgbClr val="000000"/>
              </a:solidFill>
              <a:latin typeface="Times New Roman"/>
            </a:endParaRPr>
          </a:p>
        </p:txBody>
      </p:sp>
      <p:grpSp>
        <p:nvGrpSpPr>
          <p:cNvPr id="5" name="Group 6"/>
          <p:cNvGrpSpPr/>
          <p:nvPr/>
        </p:nvGrpSpPr>
        <p:grpSpPr>
          <a:xfrm>
            <a:off x="752760" y="744120"/>
            <a:ext cx="10674720" cy="5349600"/>
            <a:chOff x="752760" y="744120"/>
            <a:chExt cx="10674720" cy="5349600"/>
          </a:xfrm>
        </p:grpSpPr>
        <p:sp>
          <p:nvSpPr>
            <p:cNvPr id="6" name="Freeform 6"/>
            <p:cNvSpPr/>
            <p:nvPr/>
          </p:nvSpPr>
          <p:spPr>
            <a:xfrm>
              <a:off x="8152560" y="1685520"/>
              <a:ext cx="3274920" cy="4408200"/>
            </a:xfrm>
            <a:custGeom>
              <a:avLst/>
              <a:gdLst>
                <a:gd name="textAreaLeft" fmla="*/ 0 w 3274920"/>
                <a:gd name="textAreaRight" fmla="*/ 3275280 w 3274920"/>
                <a:gd name="textAreaTop" fmla="*/ 0 h 4408200"/>
                <a:gd name="textAreaBottom" fmla="*/ 4408560 h 4408200"/>
              </a:gdLst>
              <a:ahLst/>
              <a:rect l="textAreaLeft" t="textAreaTop" r="textAreaRight" b="textAreaBottom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fr-FR" sz="1800" spc="-1" strike="noStrike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7" name="Freeform 6"/>
            <p:cNvSpPr/>
            <p:nvPr/>
          </p:nvSpPr>
          <p:spPr>
            <a:xfrm flipH="1" flipV="1">
              <a:off x="752040" y="743760"/>
              <a:ext cx="3275640" cy="4408200"/>
            </a:xfrm>
            <a:custGeom>
              <a:avLst/>
              <a:gdLst>
                <a:gd name="textAreaLeft" fmla="*/ -360 w 3275640"/>
                <a:gd name="textAreaRight" fmla="*/ 3275640 w 3275640"/>
                <a:gd name="textAreaTop" fmla="*/ -360 h 4408200"/>
                <a:gd name="textAreaBottom" fmla="*/ 4408200 h 4408200"/>
              </a:gdLst>
              <a:ahLst/>
              <a:rect l="textAreaLeft" t="textAreaTop" r="textAreaRight" b="textAreaBottom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fr-FR" sz="1800" spc="-1" strike="noStrike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8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4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191b0e"/>
                </a:solidFill>
                <a:latin typeface="Franklin Gothic Book"/>
              </a:rPr>
              <a:t>Cliquez pour éditer le format du plan de texte</a:t>
            </a: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  <a:p>
            <a:pPr lvl="1" marL="864000" indent="-324000">
              <a:lnSpc>
                <a:spcPct val="94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191b0e"/>
                </a:solidFill>
                <a:latin typeface="Franklin Gothic Book"/>
              </a:rPr>
              <a:t>Second niveau de plan</a:t>
            </a:r>
            <a:endParaRPr b="0" lang="en-US" sz="1800" spc="-1" strike="noStrike">
              <a:solidFill>
                <a:srgbClr val="191b0e"/>
              </a:solidFill>
              <a:latin typeface="Franklin Gothic Book"/>
            </a:endParaRPr>
          </a:p>
          <a:p>
            <a:pPr lvl="2" marL="1296000" indent="-288000">
              <a:lnSpc>
                <a:spcPct val="94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en-US" sz="1800" spc="-1" strike="noStrike">
                <a:solidFill>
                  <a:srgbClr val="191b0e"/>
                </a:solidFill>
                <a:latin typeface="Franklin Gothic Book"/>
              </a:rPr>
              <a:t>Troisième niveau de plan</a:t>
            </a:r>
            <a:endParaRPr b="0" i="1" lang="en-US" sz="1800" spc="-1" strike="noStrike">
              <a:solidFill>
                <a:srgbClr val="191b0e"/>
              </a:solidFill>
              <a:latin typeface="Franklin Gothic Book"/>
            </a:endParaRPr>
          </a:p>
          <a:p>
            <a:pPr lvl="3" marL="1728000" indent="-216000">
              <a:lnSpc>
                <a:spcPct val="94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600" spc="-1" strike="noStrike">
                <a:solidFill>
                  <a:srgbClr val="191b0e"/>
                </a:solidFill>
                <a:latin typeface="Franklin Gothic Book"/>
              </a:rPr>
              <a:t>Quatrième niveau de plan</a:t>
            </a:r>
            <a:endParaRPr b="0" lang="en-US" sz="1600" spc="-1" strike="noStrike">
              <a:solidFill>
                <a:srgbClr val="191b0e"/>
              </a:solidFill>
              <a:latin typeface="Franklin Gothic Book"/>
            </a:endParaRPr>
          </a:p>
          <a:p>
            <a:pPr lvl="4" marL="2160000" indent="-216000">
              <a:lnSpc>
                <a:spcPct val="94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191b0e"/>
                </a:solidFill>
                <a:latin typeface="Franklin Gothic Book"/>
              </a:rPr>
              <a:t>Cinquième niveau de plan</a:t>
            </a: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  <a:p>
            <a:pPr lvl="5" marL="2592000" indent="-216000">
              <a:lnSpc>
                <a:spcPct val="94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191b0e"/>
                </a:solidFill>
                <a:latin typeface="Franklin Gothic Book"/>
              </a:rPr>
              <a:t>Sixième niveau de plan</a:t>
            </a: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  <a:p>
            <a:pPr lvl="6" marL="3024000" indent="-216000">
              <a:lnSpc>
                <a:spcPct val="94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191b0e"/>
                </a:solidFill>
                <a:latin typeface="Franklin Gothic Book"/>
              </a:rPr>
              <a:t>Septième niveau de plan</a:t>
            </a: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fed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8"/>
          <p:cNvSpPr/>
          <p:nvPr/>
        </p:nvSpPr>
        <p:spPr>
          <a:xfrm>
            <a:off x="478080" y="360"/>
            <a:ext cx="228240" cy="68576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fr-FR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560" cy="14857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indent="0">
              <a:lnSpc>
                <a:spcPct val="89000"/>
              </a:lnSpc>
              <a:buNone/>
            </a:pPr>
            <a:r>
              <a:rPr b="0" lang="fr-FR" sz="4400" spc="-1" strike="noStrike">
                <a:solidFill>
                  <a:srgbClr val="191b0e"/>
                </a:solidFill>
                <a:latin typeface="Franklin Gothic Book"/>
              </a:rPr>
              <a:t>Modifiez le style du titre</a:t>
            </a:r>
            <a:endParaRPr b="0" lang="en-US" sz="44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1371600" y="2286000"/>
            <a:ext cx="9601560" cy="3580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384120" indent="-38412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Clr>
                <a:srgbClr val="191b0e"/>
              </a:buClr>
              <a:buFont typeface="Franklin Gothic Book"/>
              <a:buChar char="■"/>
            </a:pPr>
            <a:r>
              <a:rPr b="0" lang="fr-FR" sz="2000" spc="-1" strike="noStrike">
                <a:solidFill>
                  <a:srgbClr val="191b0e"/>
                </a:solidFill>
                <a:latin typeface="Franklin Gothic Book"/>
              </a:rPr>
              <a:t>Modifiez les styles du texte du masque</a:t>
            </a: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  <a:p>
            <a:pPr lvl="1" marL="914400" indent="-384120">
              <a:lnSpc>
                <a:spcPct val="94000"/>
              </a:lnSpc>
              <a:spcBef>
                <a:spcPts val="499"/>
              </a:spcBef>
              <a:spcAft>
                <a:spcPts val="201"/>
              </a:spcAft>
              <a:buClr>
                <a:srgbClr val="191b0e"/>
              </a:buClr>
              <a:buFont typeface="Franklin Gothic Book"/>
              <a:buChar char="–"/>
            </a:pPr>
            <a:r>
              <a:rPr b="0" i="1" lang="fr-FR" sz="2000" spc="-1" strike="noStrike">
                <a:solidFill>
                  <a:srgbClr val="191b0e"/>
                </a:solidFill>
                <a:latin typeface="Franklin Gothic Book"/>
              </a:rPr>
              <a:t>Deuxième niveau</a:t>
            </a: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  <a:p>
            <a:pPr lvl="2" marL="1371600" indent="-384120">
              <a:lnSpc>
                <a:spcPct val="94000"/>
              </a:lnSpc>
              <a:spcBef>
                <a:spcPts val="499"/>
              </a:spcBef>
              <a:spcAft>
                <a:spcPts val="201"/>
              </a:spcAft>
              <a:buClr>
                <a:srgbClr val="191b0e"/>
              </a:buClr>
              <a:buFont typeface="Franklin Gothic Book"/>
              <a:buChar char="■"/>
            </a:pPr>
            <a:r>
              <a:rPr b="0" lang="fr-FR" sz="1800" spc="-1" strike="noStrike">
                <a:solidFill>
                  <a:srgbClr val="191b0e"/>
                </a:solidFill>
                <a:latin typeface="Franklin Gothic Book"/>
              </a:rPr>
              <a:t>Troisième niveau</a:t>
            </a:r>
            <a:endParaRPr b="0" i="1" lang="en-US" sz="1800" spc="-1" strike="noStrike">
              <a:solidFill>
                <a:srgbClr val="191b0e"/>
              </a:solidFill>
              <a:latin typeface="Franklin Gothic Book"/>
            </a:endParaRPr>
          </a:p>
          <a:p>
            <a:pPr lvl="3" marL="1828800" indent="-384120">
              <a:lnSpc>
                <a:spcPct val="94000"/>
              </a:lnSpc>
              <a:spcBef>
                <a:spcPts val="499"/>
              </a:spcBef>
              <a:spcAft>
                <a:spcPts val="201"/>
              </a:spcAft>
              <a:buClr>
                <a:srgbClr val="191b0e"/>
              </a:buClr>
              <a:buFont typeface="Franklin Gothic Book"/>
              <a:buChar char="–"/>
            </a:pPr>
            <a:r>
              <a:rPr b="0" i="1" lang="fr-FR" sz="1800" spc="-1" strike="noStrike">
                <a:solidFill>
                  <a:srgbClr val="191b0e"/>
                </a:solidFill>
                <a:latin typeface="Franklin Gothic Book"/>
              </a:rPr>
              <a:t>Quatrième niveau</a:t>
            </a:r>
            <a:endParaRPr b="0" lang="en-US" sz="1800" spc="-1" strike="noStrike">
              <a:solidFill>
                <a:srgbClr val="191b0e"/>
              </a:solidFill>
              <a:latin typeface="Franklin Gothic Book"/>
            </a:endParaRPr>
          </a:p>
          <a:p>
            <a:pPr lvl="4" marL="2286000" indent="-384120">
              <a:lnSpc>
                <a:spcPct val="94000"/>
              </a:lnSpc>
              <a:spcBef>
                <a:spcPts val="499"/>
              </a:spcBef>
              <a:spcAft>
                <a:spcPts val="201"/>
              </a:spcAft>
              <a:buClr>
                <a:srgbClr val="191b0e"/>
              </a:buClr>
              <a:buFont typeface="Franklin Gothic Book"/>
              <a:buChar char="■"/>
            </a:pPr>
            <a:r>
              <a:rPr b="0" lang="fr-FR" sz="1600" spc="-1" strike="noStrike">
                <a:solidFill>
                  <a:srgbClr val="191b0e"/>
                </a:solidFill>
                <a:latin typeface="Franklin Gothic Book"/>
              </a:rPr>
              <a:t>Cinquième niveau</a:t>
            </a:r>
            <a:endParaRPr b="0" lang="en-US" sz="1600" spc="-1" strike="noStrike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dt" idx="4"/>
          </p:nvPr>
        </p:nvSpPr>
        <p:spPr>
          <a:xfrm>
            <a:off x="1390680" y="6453360"/>
            <a:ext cx="1204200" cy="4042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>
              <a:lnSpc>
                <a:spcPct val="100000"/>
              </a:lnSpc>
              <a:buNone/>
              <a:defRPr b="0" lang="en-US" sz="1200" spc="-1" strike="noStrike">
                <a:solidFill>
                  <a:srgbClr val="191b0e"/>
                </a:solidFill>
                <a:latin typeface="Franklin Gothic Book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rgbClr val="191b0e"/>
                </a:solidFill>
                <a:latin typeface="Franklin Gothic Book"/>
              </a:rPr>
              <a:t>&lt;date/heure&gt;</a:t>
            </a:r>
            <a:endParaRPr b="0" lang="fr-FR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ftr" idx="5"/>
          </p:nvPr>
        </p:nvSpPr>
        <p:spPr>
          <a:xfrm>
            <a:off x="2893680" y="6453360"/>
            <a:ext cx="6281280" cy="4042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b="0" lang="fr-F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Times New Roman"/>
              </a:rPr>
              <a:t>&lt;pied de page&gt;</a:t>
            </a:r>
            <a:endParaRPr b="0" lang="fr-F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sldNum" idx="6"/>
          </p:nvPr>
        </p:nvSpPr>
        <p:spPr>
          <a:xfrm>
            <a:off x="9473400" y="6453360"/>
            <a:ext cx="1595880" cy="4042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200" spc="-1" strike="noStrike">
                <a:solidFill>
                  <a:srgbClr val="191b0e"/>
                </a:solidFill>
                <a:latin typeface="Franklin Gothic Book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4ABDD1A-106F-402A-AB2D-8234339CB292}" type="slidenum">
              <a:rPr b="0" lang="en-US" sz="1200" spc="-1" strike="noStrike">
                <a:solidFill>
                  <a:srgbClr val="191b0e"/>
                </a:solidFill>
                <a:latin typeface="Franklin Gothic Book"/>
              </a:rPr>
              <a:t>&lt;numéro&gt;</a:t>
            </a:fld>
            <a:endParaRPr b="0" lang="fr-FR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fed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Rectangle 8"/>
          <p:cNvSpPr/>
          <p:nvPr/>
        </p:nvSpPr>
        <p:spPr>
          <a:xfrm>
            <a:off x="478080" y="360"/>
            <a:ext cx="227880" cy="68572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fr-FR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88" name="PlaceHolder 1"/>
          <p:cNvSpPr>
            <a:spLocks noGrp="1"/>
          </p:cNvSpPr>
          <p:nvPr>
            <p:ph type="ftr" idx="7"/>
          </p:nvPr>
        </p:nvSpPr>
        <p:spPr>
          <a:xfrm>
            <a:off x="2893680" y="6453360"/>
            <a:ext cx="6280920" cy="403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fr-F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fr-FR" sz="1400" spc="-1" strike="noStrike">
                <a:solidFill>
                  <a:srgbClr val="000000"/>
                </a:solidFill>
                <a:latin typeface="Times New Roman"/>
              </a:rPr>
              <a:t>&lt;pied de page&gt;</a:t>
            </a:r>
            <a:endParaRPr b="0" lang="fr-F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ldNum" idx="8"/>
          </p:nvPr>
        </p:nvSpPr>
        <p:spPr>
          <a:xfrm>
            <a:off x="9473400" y="6453360"/>
            <a:ext cx="1595520" cy="403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191b0e"/>
                </a:solidFill>
                <a:latin typeface="Franklin Gothic Book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D50558B-53DA-464E-B54C-7EED996A6E22}" type="slidenum">
              <a:rPr b="0" lang="en-US" sz="1200" spc="-1" strike="noStrike">
                <a:solidFill>
                  <a:srgbClr val="191b0e"/>
                </a:solidFill>
                <a:latin typeface="Franklin Gothic Book"/>
              </a:rPr>
              <a:t>&lt;numéro&gt;</a:t>
            </a:fld>
            <a:endParaRPr b="0" lang="fr-FR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dt" idx="9"/>
          </p:nvPr>
        </p:nvSpPr>
        <p:spPr>
          <a:xfrm>
            <a:off x="1390680" y="6453360"/>
            <a:ext cx="1203840" cy="403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fr-F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Times New Roman"/>
              </a:rPr>
              <a:t>&lt;date/heure&gt;</a:t>
            </a:r>
            <a:endParaRPr b="0" lang="fr-F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fr-FR" sz="4400" spc="-1" strike="noStrike">
                <a:solidFill>
                  <a:srgbClr val="000000"/>
                </a:solidFill>
                <a:latin typeface="Arial"/>
              </a:rPr>
              <a:t>Cliquez pour éditer le format du texte-titre</a:t>
            </a:r>
            <a:endParaRPr b="0" lang="fr-F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solidFill>
                  <a:srgbClr val="000000"/>
                </a:solidFill>
                <a:latin typeface="Arial"/>
              </a:rPr>
              <a:t>Cliquez pour éditer le format du plan de texte</a:t>
            </a:r>
            <a:endParaRPr b="0" lang="fr-FR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800" spc="-1" strike="noStrike">
                <a:solidFill>
                  <a:srgbClr val="000000"/>
                </a:solidFill>
                <a:latin typeface="Arial"/>
              </a:rPr>
              <a:t>Second niveau de plan</a:t>
            </a:r>
            <a:endParaRPr b="0" lang="fr-FR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Arial"/>
              </a:rPr>
              <a:t>Troisième niveau de plan</a:t>
            </a:r>
            <a:endParaRPr b="0" lang="fr-FR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000" spc="-1" strike="noStrike">
                <a:solidFill>
                  <a:srgbClr val="000000"/>
                </a:solidFill>
                <a:latin typeface="Arial"/>
              </a:rPr>
              <a:t>Quatrième niveau de plan</a:t>
            </a:r>
            <a:endParaRPr b="0" lang="fr-FR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latin typeface="Arial"/>
              </a:rPr>
              <a:t>Cinquième niveau de plan</a:t>
            </a:r>
            <a:endParaRPr b="0" lang="fr-FR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latin typeface="Arial"/>
              </a:rPr>
              <a:t>Sixième niveau de plan</a:t>
            </a:r>
            <a:endParaRPr b="0" lang="fr-FR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latin typeface="Arial"/>
              </a:rPr>
              <a:t>Septième niveau de plan</a:t>
            </a:r>
            <a:endParaRPr b="0" lang="fr-FR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6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1765080" y="1753200"/>
            <a:ext cx="9354960" cy="20977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indent="0" algn="ctr">
              <a:lnSpc>
                <a:spcPct val="89000"/>
              </a:lnSpc>
              <a:buNone/>
            </a:pPr>
            <a:r>
              <a:rPr b="1" lang="fr-FR" sz="3200" spc="-1" strike="noStrike" cap="all">
                <a:solidFill>
                  <a:srgbClr val="13ddb8"/>
                </a:solidFill>
                <a:latin typeface="Franklin Gothic Book"/>
              </a:rPr>
              <a:t>L’INNOVATION DANS LES POLITIQUES PUBLIQUES Territorialisées : QUAND LES INTERVENANTS PUBLICS SOCIAUX DEVIENNENT LEADERSHIP DES COOPÉRATIONS</a:t>
            </a:r>
            <a:br>
              <a:rPr sz="2800"/>
            </a:br>
            <a:endParaRPr b="0" lang="en-US" sz="3200" spc="-1" strike="noStrike">
              <a:solidFill>
                <a:srgbClr val="13ddb8"/>
              </a:solidFill>
              <a:latin typeface="Franklin Gothic Book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subTitle"/>
          </p:nvPr>
        </p:nvSpPr>
        <p:spPr>
          <a:xfrm>
            <a:off x="4212720" y="4630680"/>
            <a:ext cx="6832080" cy="10857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7000"/>
          </a:bodyPr>
          <a:p>
            <a:pPr indent="0" algn="r">
              <a:lnSpc>
                <a:spcPct val="112000"/>
              </a:lnSpc>
              <a:buNone/>
              <a:tabLst>
                <a:tab algn="l" pos="0"/>
              </a:tabLst>
            </a:pPr>
            <a:endParaRPr b="0" lang="fr-FR" sz="2300" spc="-1" strike="noStrike">
              <a:solidFill>
                <a:srgbClr val="000000"/>
              </a:solidFill>
              <a:latin typeface="Arial"/>
            </a:endParaRPr>
          </a:p>
          <a:p>
            <a:pPr indent="0" algn="r">
              <a:lnSpc>
                <a:spcPct val="112000"/>
              </a:lnSpc>
              <a:buNone/>
              <a:tabLst>
                <a:tab algn="l" pos="0"/>
              </a:tabLst>
            </a:pPr>
            <a:r>
              <a:rPr b="0" i="1" lang="fr-FR" sz="2300" spc="-1" strike="noStrike">
                <a:solidFill>
                  <a:srgbClr val="ffbf00"/>
                </a:solidFill>
                <a:latin typeface="Franklin Gothic Book"/>
              </a:rPr>
              <a:t>Rencontre des pratiques coopératives – </a:t>
            </a:r>
            <a:endParaRPr b="0" lang="fr-FR" sz="2300" spc="-1" strike="noStrike">
              <a:solidFill>
                <a:srgbClr val="000000"/>
              </a:solidFill>
              <a:latin typeface="Arial"/>
            </a:endParaRPr>
          </a:p>
          <a:p>
            <a:pPr indent="0" algn="r">
              <a:lnSpc>
                <a:spcPct val="112000"/>
              </a:lnSpc>
              <a:buNone/>
              <a:tabLst>
                <a:tab algn="l" pos="0"/>
              </a:tabLst>
            </a:pPr>
            <a:r>
              <a:rPr b="0" i="1" lang="fr-FR" sz="2300" spc="-1" strike="noStrike">
                <a:solidFill>
                  <a:srgbClr val="ffbf00"/>
                </a:solidFill>
                <a:latin typeface="Franklin Gothic Book"/>
              </a:rPr>
              <a:t>Collège coopératif 26/06/2025</a:t>
            </a:r>
            <a:endParaRPr b="0" lang="fr-FR" sz="23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1" name="Image 3" descr=""/>
          <p:cNvPicPr/>
          <p:nvPr/>
        </p:nvPicPr>
        <p:blipFill>
          <a:blip r:embed="rId1"/>
          <a:stretch/>
        </p:blipFill>
        <p:spPr>
          <a:xfrm>
            <a:off x="4782600" y="3486600"/>
            <a:ext cx="2824200" cy="1479240"/>
          </a:xfrm>
          <a:prstGeom prst="rect">
            <a:avLst/>
          </a:prstGeom>
          <a:ln w="0">
            <a:noFill/>
          </a:ln>
        </p:spPr>
      </p:pic>
    </p:spTree>
  </p:cSld>
  <p:transition spd="slow">
    <p:push dir="u"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Diagramme 2"/>
          <p:cNvGrpSpPr/>
          <p:nvPr/>
        </p:nvGrpSpPr>
        <p:grpSpPr>
          <a:xfrm>
            <a:off x="956520" y="422640"/>
            <a:ext cx="10508760" cy="5930280"/>
            <a:chOff x="956520" y="422640"/>
            <a:chExt cx="10508760" cy="5930280"/>
          </a:xfrm>
        </p:grpSpPr>
        <p:sp>
          <p:nvSpPr>
            <p:cNvPr id="133" name=""/>
            <p:cNvSpPr/>
            <p:nvPr/>
          </p:nvSpPr>
          <p:spPr>
            <a:xfrm>
              <a:off x="956520" y="422640"/>
              <a:ext cx="10508760" cy="5930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fr-FR" sz="1800" spc="-1" strike="noStrike">
                <a:solidFill>
                  <a:srgbClr val="000000"/>
                </a:solidFill>
                <a:latin typeface="Arial"/>
                <a:ea typeface="DejaVu Sans"/>
              </a:endParaRPr>
            </a:p>
          </p:txBody>
        </p:sp>
        <p:sp>
          <p:nvSpPr>
            <p:cNvPr id="134" name=""/>
            <p:cNvSpPr/>
            <p:nvPr/>
          </p:nvSpPr>
          <p:spPr>
            <a:xfrm>
              <a:off x="3984120" y="1106640"/>
              <a:ext cx="4563000" cy="4562640"/>
            </a:xfrm>
            <a:prstGeom prst="blockArc">
              <a:avLst>
                <a:gd name="adj1" fmla="val 10800000"/>
                <a:gd name="adj2" fmla="val 16200000"/>
                <a:gd name="adj3" fmla="val 4636"/>
              </a:avLst>
            </a:prstGeom>
            <a:solidFill>
              <a:schemeClr val="accent1">
                <a:tint val="60000"/>
                <a:hueOff val="0"/>
                <a:satOff val="0"/>
                <a:lumOff val="0"/>
                <a:alphaOff val="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fr-FR" sz="1800" spc="-1" strike="noStrike">
                <a:solidFill>
                  <a:srgbClr val="000000"/>
                </a:solidFill>
                <a:latin typeface="Arial"/>
                <a:ea typeface="DejaVu Sans"/>
              </a:endParaRPr>
            </a:p>
          </p:txBody>
        </p:sp>
        <p:sp>
          <p:nvSpPr>
            <p:cNvPr id="135" name=""/>
            <p:cNvSpPr/>
            <p:nvPr/>
          </p:nvSpPr>
          <p:spPr>
            <a:xfrm>
              <a:off x="3984120" y="1106640"/>
              <a:ext cx="4563000" cy="4562640"/>
            </a:xfrm>
            <a:prstGeom prst="blockArc">
              <a:avLst>
                <a:gd name="adj1" fmla="val 5400000"/>
                <a:gd name="adj2" fmla="val 10800000"/>
                <a:gd name="adj3" fmla="val 4636"/>
              </a:avLst>
            </a:prstGeom>
            <a:solidFill>
              <a:schemeClr val="accent1">
                <a:tint val="60000"/>
                <a:hueOff val="0"/>
                <a:satOff val="0"/>
                <a:lumOff val="0"/>
                <a:alphaOff val="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fr-FR" sz="1800" spc="-1" strike="noStrike">
                <a:solidFill>
                  <a:srgbClr val="000000"/>
                </a:solidFill>
                <a:latin typeface="Arial"/>
                <a:ea typeface="DejaVu Sans"/>
              </a:endParaRPr>
            </a:p>
          </p:txBody>
        </p:sp>
        <p:sp>
          <p:nvSpPr>
            <p:cNvPr id="136" name=""/>
            <p:cNvSpPr/>
            <p:nvPr/>
          </p:nvSpPr>
          <p:spPr>
            <a:xfrm>
              <a:off x="3984120" y="1106640"/>
              <a:ext cx="4563000" cy="4562640"/>
            </a:xfrm>
            <a:prstGeom prst="blockArc">
              <a:avLst>
                <a:gd name="adj1" fmla="val 0"/>
                <a:gd name="adj2" fmla="val 5400000"/>
                <a:gd name="adj3" fmla="val 4636"/>
              </a:avLst>
            </a:prstGeom>
            <a:solidFill>
              <a:schemeClr val="accent1">
                <a:tint val="60000"/>
                <a:hueOff val="0"/>
                <a:satOff val="0"/>
                <a:lumOff val="0"/>
                <a:alphaOff val="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fr-FR" sz="1800" spc="-1" strike="noStrike">
                <a:solidFill>
                  <a:srgbClr val="000000"/>
                </a:solidFill>
                <a:latin typeface="Arial"/>
                <a:ea typeface="DejaVu Sans"/>
              </a:endParaRPr>
            </a:p>
          </p:txBody>
        </p:sp>
        <p:sp>
          <p:nvSpPr>
            <p:cNvPr id="137" name=""/>
            <p:cNvSpPr/>
            <p:nvPr/>
          </p:nvSpPr>
          <p:spPr>
            <a:xfrm>
              <a:off x="3984120" y="1106640"/>
              <a:ext cx="4563000" cy="4562640"/>
            </a:xfrm>
            <a:prstGeom prst="blockArc">
              <a:avLst>
                <a:gd name="adj1" fmla="val 16200000"/>
                <a:gd name="adj2" fmla="val 0"/>
                <a:gd name="adj3" fmla="val 4636"/>
              </a:avLst>
            </a:prstGeom>
            <a:solidFill>
              <a:schemeClr val="accent1">
                <a:tint val="60000"/>
                <a:hueOff val="0"/>
                <a:satOff val="0"/>
                <a:lumOff val="0"/>
                <a:alphaOff val="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fr-FR" sz="1800" spc="-1" strike="noStrike">
                <a:solidFill>
                  <a:srgbClr val="000000"/>
                </a:solidFill>
                <a:latin typeface="Arial"/>
                <a:ea typeface="DejaVu Sans"/>
              </a:endParaRPr>
            </a:p>
          </p:txBody>
        </p:sp>
        <p:sp>
          <p:nvSpPr>
            <p:cNvPr id="138" name=""/>
            <p:cNvSpPr/>
            <p:nvPr/>
          </p:nvSpPr>
          <p:spPr>
            <a:xfrm>
              <a:off x="5216400" y="2338920"/>
              <a:ext cx="2098440" cy="2098080"/>
            </a:xfrm>
            <a:prstGeom prst="ellipse">
              <a:avLst/>
            </a:prstGeom>
            <a:solidFill>
              <a:srgbClr val="00e4c7"/>
            </a:solidFill>
            <a:ln>
              <a:solidFill>
                <a:srgbClr val="ffffff"/>
              </a:solidFill>
              <a:round/>
            </a:ln>
          </p:spPr>
          <p:style>
            <a:lnRef idx="2"/>
            <a:fillRef idx="0"/>
            <a:effectRef idx="0"/>
            <a:fontRef idx="minor"/>
          </p:style>
          <p:txBody>
            <a:bodyPr numCol="1" spcCol="1440" lIns="65880" rIns="65880" tIns="373320" bIns="372960" anchor="ctr">
              <a:noAutofit/>
            </a:bodyPr>
            <a:p>
              <a:pPr algn="ctr">
                <a:lnSpc>
                  <a:spcPct val="90000"/>
                </a:lnSpc>
                <a:spcAft>
                  <a:spcPts val="1820"/>
                </a:spcAft>
              </a:pPr>
              <a:endParaRPr b="0" lang="fr-FR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9" name=""/>
            <p:cNvSpPr/>
            <p:nvPr/>
          </p:nvSpPr>
          <p:spPr>
            <a:xfrm>
              <a:off x="5153040" y="425160"/>
              <a:ext cx="2224440" cy="146844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/>
            <a:fillRef idx="0"/>
            <a:effectRef idx="0"/>
            <a:fontRef idx="minor"/>
          </p:style>
          <p:txBody>
            <a:bodyPr numCol="1" spcCol="1440" lIns="19080" rIns="19080" tIns="234360" bIns="234000" anchor="ctr">
              <a:noAutofit/>
            </a:bodyPr>
            <a:p>
              <a:pPr algn="ctr">
                <a:lnSpc>
                  <a:spcPct val="90000"/>
                </a:lnSpc>
                <a:spcAft>
                  <a:spcPts val="524"/>
                </a:spcAft>
              </a:pPr>
              <a:r>
                <a:rPr b="1" lang="fr-FR" sz="1200" spc="-1" strike="noStrike">
                  <a:solidFill>
                    <a:srgbClr val="000000"/>
                  </a:solidFill>
                  <a:latin typeface="Franklin Gothic Book"/>
                  <a:ea typeface="DejaVu Sans"/>
                </a:rPr>
                <a:t>Établissement public depuis 2013</a:t>
              </a:r>
              <a:endParaRPr b="0" lang="fr-FR" sz="1200" spc="-1" strike="noStrike">
                <a:solidFill>
                  <a:srgbClr val="000000"/>
                </a:solidFill>
                <a:latin typeface="Arial"/>
              </a:endParaRPr>
            </a:p>
            <a:p>
              <a:pPr algn="ctr">
                <a:lnSpc>
                  <a:spcPct val="90000"/>
                </a:lnSpc>
                <a:spcAft>
                  <a:spcPts val="524"/>
                </a:spcAft>
              </a:pPr>
              <a:r>
                <a:rPr b="1" lang="fr-FR" sz="1200" spc="-1" strike="noStrike">
                  <a:solidFill>
                    <a:srgbClr val="000000"/>
                  </a:solidFill>
                  <a:latin typeface="Franklin Gothic Book"/>
                  <a:ea typeface="DejaVu Sans"/>
                </a:rPr>
                <a:t>Alliance intercommunale des 2 villes</a:t>
              </a:r>
              <a:endParaRPr b="0" lang="fr-FR" sz="12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0" name=""/>
            <p:cNvSpPr/>
            <p:nvPr/>
          </p:nvSpPr>
          <p:spPr>
            <a:xfrm>
              <a:off x="7455240" y="2653560"/>
              <a:ext cx="2078280" cy="146844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/>
            <a:fillRef idx="0"/>
            <a:effectRef idx="0"/>
            <a:fontRef idx="minor"/>
          </p:style>
          <p:txBody>
            <a:bodyPr numCol="1" spcCol="1440" lIns="19080" rIns="19080" tIns="234360" bIns="234000" anchor="ctr">
              <a:noAutofit/>
            </a:bodyPr>
            <a:p>
              <a:pPr algn="ctr">
                <a:lnSpc>
                  <a:spcPct val="90000"/>
                </a:lnSpc>
                <a:spcAft>
                  <a:spcPts val="524"/>
                </a:spcAft>
              </a:pPr>
              <a:r>
                <a:rPr b="1" lang="fr-FR" sz="1400" spc="-1" strike="noStrike">
                  <a:solidFill>
                    <a:srgbClr val="000000"/>
                  </a:solidFill>
                  <a:latin typeface="Franklin Gothic Book"/>
                  <a:ea typeface="DejaVu Sans"/>
                </a:rPr>
                <a:t>Un ancrage territorial historique pour un engagement solidaire</a:t>
              </a:r>
              <a:endParaRPr b="0" lang="fr-FR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1" name=""/>
            <p:cNvSpPr/>
            <p:nvPr/>
          </p:nvSpPr>
          <p:spPr>
            <a:xfrm>
              <a:off x="4906800" y="4882320"/>
              <a:ext cx="2717280" cy="146844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/>
            <a:fillRef idx="0"/>
            <a:effectRef idx="0"/>
            <a:fontRef idx="minor"/>
          </p:style>
          <p:txBody>
            <a:bodyPr numCol="1" spcCol="1440" lIns="19080" rIns="19080" tIns="234360" bIns="234000" anchor="ctr">
              <a:noAutofit/>
            </a:bodyPr>
            <a:p>
              <a:pPr algn="ctr">
                <a:lnSpc>
                  <a:spcPct val="90000"/>
                </a:lnSpc>
                <a:spcAft>
                  <a:spcPts val="524"/>
                </a:spcAft>
              </a:pPr>
              <a:r>
                <a:rPr b="1" lang="fr-FR" sz="1400" spc="-1" strike="noStrike">
                  <a:solidFill>
                    <a:srgbClr val="000000"/>
                  </a:solidFill>
                  <a:latin typeface="Franklin Gothic Book"/>
                  <a:ea typeface="DejaVu Sans"/>
                </a:rPr>
                <a:t>Ses missions diverses: prévention, animation et coordination de l’action sociale</a:t>
              </a:r>
              <a:endParaRPr b="0" lang="fr-FR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2" name=""/>
            <p:cNvSpPr/>
            <p:nvPr/>
          </p:nvSpPr>
          <p:spPr>
            <a:xfrm>
              <a:off x="2888280" y="2653560"/>
              <a:ext cx="2296080" cy="146844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/>
            <a:fillRef idx="0"/>
            <a:effectRef idx="0"/>
            <a:fontRef idx="minor"/>
          </p:style>
          <p:txBody>
            <a:bodyPr numCol="1" spcCol="1440" lIns="19080" rIns="19080" tIns="234360" bIns="234000" anchor="ctr">
              <a:noAutofit/>
            </a:bodyPr>
            <a:p>
              <a:pPr algn="ctr">
                <a:lnSpc>
                  <a:spcPct val="90000"/>
                </a:lnSpc>
                <a:spcAft>
                  <a:spcPts val="524"/>
                </a:spcAft>
              </a:pPr>
              <a:r>
                <a:rPr b="1" lang="fr-FR" sz="1500" spc="-1" strike="noStrike">
                  <a:solidFill>
                    <a:srgbClr val="000000"/>
                  </a:solidFill>
                  <a:latin typeface="Franklin Gothic Book"/>
                  <a:ea typeface="DejaVu Sans"/>
                </a:rPr>
                <a:t>Son organisation à travers ses différents services</a:t>
              </a:r>
              <a:endParaRPr b="0" lang="fr-FR" sz="1500" spc="-1" strike="noStrike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143" name="Image 1" descr=""/>
            <p:cNvPicPr/>
            <p:nvPr/>
          </p:nvPicPr>
          <p:blipFill>
            <a:blip r:embed="rId1"/>
            <a:stretch/>
          </p:blipFill>
          <p:spPr>
            <a:xfrm>
              <a:off x="5436360" y="2969640"/>
              <a:ext cx="1684800" cy="882360"/>
            </a:xfrm>
            <a:prstGeom prst="rect">
              <a:avLst/>
            </a:prstGeom>
            <a:ln w="0">
              <a:noFill/>
            </a:ln>
          </p:spPr>
        </p:pic>
      </p:grpSp>
    </p:spTree>
  </p:cSld>
  <p:transition spd="slow">
    <p:push dir="u"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89000"/>
              </a:lnSpc>
              <a:buNone/>
              <a:tabLst>
                <a:tab algn="l" pos="0"/>
              </a:tabLst>
            </a:pPr>
            <a:r>
              <a:rPr b="0" lang="fr-FR" sz="4400" spc="-1" strike="noStrike">
                <a:solidFill>
                  <a:srgbClr val="191b0e"/>
                </a:solidFill>
                <a:latin typeface="Franklin Gothic Book"/>
              </a:rPr>
              <a:t>L’animation territoriale</a:t>
            </a:r>
            <a:endParaRPr b="0" lang="fr-F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/>
          </p:nvPr>
        </p:nvSpPr>
        <p:spPr>
          <a:xfrm>
            <a:off x="1371600" y="1428840"/>
            <a:ext cx="9601200" cy="5711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384120" indent="-38412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Clr>
                <a:srgbClr val="191b0e"/>
              </a:buClr>
              <a:buFont typeface="Franklin Gothic Book"/>
              <a:buChar char="■"/>
            </a:pPr>
            <a:r>
              <a:rPr b="0" lang="fr-FR" sz="2400" spc="-1" strike="noStrike">
                <a:solidFill>
                  <a:srgbClr val="191b0e"/>
                </a:solidFill>
                <a:latin typeface="Franklin Gothic Book"/>
              </a:rPr>
              <a:t>Renforcer les coopérations avec les acteurs du territoire pour mieux répondre aux besoin spécifiques</a:t>
            </a:r>
            <a:endParaRPr b="0" lang="fr-FR" sz="2400" spc="-1" strike="noStrike">
              <a:solidFill>
                <a:srgbClr val="000000"/>
              </a:solidFill>
              <a:latin typeface="Arial"/>
            </a:endParaRPr>
          </a:p>
          <a:p>
            <a:pPr marL="384120" indent="-38412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Clr>
                <a:srgbClr val="191b0e"/>
              </a:buClr>
              <a:buFont typeface="Franklin Gothic Book"/>
              <a:buChar char="■"/>
            </a:pPr>
            <a:r>
              <a:rPr b="0" lang="fr-FR" sz="2400" spc="-1" strike="noStrike">
                <a:solidFill>
                  <a:srgbClr val="191b0e"/>
                </a:solidFill>
                <a:latin typeface="Franklin Gothic Book"/>
              </a:rPr>
              <a:t>Comment cela se traduit ?</a:t>
            </a:r>
            <a:endParaRPr b="0" lang="fr-FR" sz="24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algn="l" pos="0"/>
              </a:tabLst>
            </a:pPr>
            <a:endParaRPr b="0" lang="fr-FR" sz="20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46" name="Diagram 2"/>
          <p:cNvGrpSpPr/>
          <p:nvPr/>
        </p:nvGrpSpPr>
        <p:grpSpPr>
          <a:xfrm>
            <a:off x="1027080" y="1690200"/>
            <a:ext cx="10607400" cy="5418000"/>
            <a:chOff x="1027080" y="1690200"/>
            <a:chExt cx="10607400" cy="5418000"/>
          </a:xfrm>
        </p:grpSpPr>
        <p:sp>
          <p:nvSpPr>
            <p:cNvPr id="147" name=""/>
            <p:cNvSpPr/>
            <p:nvPr/>
          </p:nvSpPr>
          <p:spPr>
            <a:xfrm>
              <a:off x="1027080" y="1690200"/>
              <a:ext cx="10607400" cy="5418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fr-FR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8" name=""/>
            <p:cNvSpPr/>
            <p:nvPr/>
          </p:nvSpPr>
          <p:spPr>
            <a:xfrm>
              <a:off x="1030320" y="2840760"/>
              <a:ext cx="3117960" cy="3117600"/>
            </a:xfrm>
            <a:prstGeom prst="ellipse">
              <a:avLst/>
            </a:prstGeom>
            <a:solidFill>
              <a:srgbClr val="ffbf00">
                <a:alpha val="50000"/>
              </a:srgbClr>
            </a:solidFill>
            <a:ln w="34925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</a:ln>
          </p:spPr>
          <p:style>
            <a:lnRef idx="2"/>
            <a:fillRef idx="0"/>
            <a:effectRef idx="0"/>
            <a:fontRef idx="minor"/>
          </p:style>
          <p:txBody>
            <a:bodyPr numCol="1" spcCol="1440" lIns="171720" rIns="171720" tIns="485640" bIns="486000" anchor="ctr">
              <a:noAutofit/>
            </a:bodyPr>
            <a:p>
              <a:pPr algn="ctr">
                <a:lnSpc>
                  <a:spcPct val="90000"/>
                </a:lnSpc>
                <a:spcAft>
                  <a:spcPts val="805"/>
                </a:spcAft>
              </a:pPr>
              <a:r>
                <a:rPr b="1" lang="fr-FR" sz="22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Faciliter l’implantation d’opérateurs dans le domaine de l’habitat</a:t>
              </a:r>
              <a:endParaRPr b="0" lang="fr-FR" sz="22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9" name=""/>
            <p:cNvSpPr/>
            <p:nvPr/>
          </p:nvSpPr>
          <p:spPr>
            <a:xfrm>
              <a:off x="3524760" y="2840760"/>
              <a:ext cx="3117600" cy="3117600"/>
            </a:xfrm>
            <a:prstGeom prst="ellipse">
              <a:avLst/>
            </a:prstGeom>
            <a:solidFill>
              <a:srgbClr val="00d09d">
                <a:alpha val="50000"/>
              </a:srgbClr>
            </a:solidFill>
            <a:ln w="34925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</a:ln>
          </p:spPr>
          <p:style>
            <a:lnRef idx="2"/>
            <a:fillRef idx="0"/>
            <a:effectRef idx="0"/>
            <a:fontRef idx="minor"/>
          </p:style>
          <p:txBody>
            <a:bodyPr numCol="1" spcCol="1440" lIns="171720" rIns="171720" tIns="485640" bIns="486000" anchor="ctr">
              <a:noAutofit/>
            </a:bodyPr>
            <a:p>
              <a:pPr algn="ctr">
                <a:lnSpc>
                  <a:spcPct val="90000"/>
                </a:lnSpc>
                <a:spcAft>
                  <a:spcPts val="805"/>
                </a:spcAft>
              </a:pPr>
              <a:r>
                <a:rPr b="1" lang="fr-FR" sz="23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Faire remonter les besoins du territoire auprès des tutelles</a:t>
              </a:r>
              <a:endParaRPr b="0" lang="fr-FR" sz="23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0" name=""/>
            <p:cNvSpPr/>
            <p:nvPr/>
          </p:nvSpPr>
          <p:spPr>
            <a:xfrm>
              <a:off x="6019200" y="2840760"/>
              <a:ext cx="3117960" cy="3117600"/>
            </a:xfrm>
            <a:prstGeom prst="ellipse">
              <a:avLst/>
            </a:prstGeom>
            <a:solidFill>
              <a:srgbClr val="ffbf00">
                <a:alpha val="50000"/>
              </a:srgbClr>
            </a:solidFill>
            <a:ln w="34925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</a:ln>
          </p:spPr>
          <p:style>
            <a:lnRef idx="2"/>
            <a:fillRef idx="0"/>
            <a:effectRef idx="0"/>
            <a:fontRef idx="minor"/>
          </p:style>
          <p:txBody>
            <a:bodyPr numCol="1" spcCol="1440" lIns="171720" rIns="171720" tIns="485640" bIns="486000" anchor="ctr">
              <a:noAutofit/>
            </a:bodyPr>
            <a:p>
              <a:pPr algn="ctr">
                <a:lnSpc>
                  <a:spcPct val="90000"/>
                </a:lnSpc>
                <a:spcAft>
                  <a:spcPts val="805"/>
                </a:spcAft>
              </a:pPr>
              <a:r>
                <a:rPr b="1" lang="fr-FR" sz="22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Implication et engagement dans des actions au côté des partenaires du territoire</a:t>
              </a:r>
              <a:r>
                <a:rPr b="1" lang="fr-FR" sz="23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 </a:t>
              </a:r>
              <a:endParaRPr b="0" lang="fr-FR" sz="23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1" name=""/>
            <p:cNvSpPr/>
            <p:nvPr/>
          </p:nvSpPr>
          <p:spPr>
            <a:xfrm>
              <a:off x="8514000" y="2840760"/>
              <a:ext cx="3117960" cy="3117600"/>
            </a:xfrm>
            <a:prstGeom prst="ellipse">
              <a:avLst/>
            </a:prstGeom>
            <a:solidFill>
              <a:srgbClr val="00d09d">
                <a:alpha val="50000"/>
              </a:srgbClr>
            </a:solidFill>
            <a:ln w="34925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</a:ln>
          </p:spPr>
          <p:style>
            <a:lnRef idx="2"/>
            <a:fillRef idx="0"/>
            <a:effectRef idx="0"/>
            <a:fontRef idx="minor"/>
          </p:style>
          <p:txBody>
            <a:bodyPr numCol="1" spcCol="1440" lIns="171720" rIns="171720" tIns="485640" bIns="486000" anchor="ctr">
              <a:noAutofit/>
            </a:bodyPr>
            <a:p>
              <a:pPr algn="ctr"/>
              <a:r>
                <a:rPr b="1" lang="fr-FR" sz="2000" spc="-1" strike="noStrike">
                  <a:solidFill>
                    <a:srgbClr val="000000"/>
                  </a:solidFill>
                  <a:latin typeface="Arial"/>
                </a:rPr>
                <a:t>Faciliter les coopérations et soutenir les partenaires face aux évolutions réglementaires</a:t>
              </a:r>
              <a:endParaRPr b="0" lang="fr-FR" sz="2000" spc="-1" strike="noStrike">
                <a:solidFill>
                  <a:srgbClr val="000000"/>
                </a:solidFill>
                <a:latin typeface="Arial"/>
                <a:ea typeface="DejaVu Sans"/>
              </a:endParaRPr>
            </a:p>
          </p:txBody>
        </p:sp>
      </p:grpSp>
    </p:spTree>
  </p:cSld>
  <p:transition spd="slow">
    <p:push dir="u"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accent4">
            <a:lumMod val="20000"/>
            <a:lumOff val="8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1371600" y="291600"/>
            <a:ext cx="9601560" cy="14857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indent="0">
              <a:lnSpc>
                <a:spcPct val="89000"/>
              </a:lnSpc>
              <a:buNone/>
            </a:pPr>
            <a:r>
              <a:rPr b="0" lang="fr-FR" sz="4400" spc="-1" strike="noStrike">
                <a:solidFill>
                  <a:srgbClr val="191b0e"/>
                </a:solidFill>
                <a:latin typeface="Franklin Gothic Book"/>
              </a:rPr>
              <a:t>La coordination</a:t>
            </a:r>
            <a:endParaRPr b="0" lang="en-US" sz="44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1371600" y="1153440"/>
            <a:ext cx="9601560" cy="43617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384120" indent="-38412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Clr>
                <a:srgbClr val="191b0e"/>
              </a:buClr>
              <a:buFont typeface="Franklin Gothic Book"/>
              <a:buChar char="■"/>
            </a:pPr>
            <a:r>
              <a:rPr b="0" lang="fr-FR" sz="2400" spc="-1" strike="noStrike">
                <a:solidFill>
                  <a:srgbClr val="191b0e"/>
                </a:solidFill>
                <a:latin typeface="Franklin Gothic Book"/>
              </a:rPr>
              <a:t>Renforcer la coordination afin que les acteurs-ressources se connaissent mieux et que leurs complémentarités soient mieux valorisées</a:t>
            </a:r>
            <a:endParaRPr b="0" lang="en-US" sz="2400" spc="-1" strike="noStrike">
              <a:solidFill>
                <a:srgbClr val="191b0e"/>
              </a:solidFill>
              <a:latin typeface="Franklin Gothic Book"/>
            </a:endParaRPr>
          </a:p>
          <a:p>
            <a:pPr marL="384120" indent="-38412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Clr>
                <a:srgbClr val="191b0e"/>
              </a:buClr>
              <a:buFont typeface="Franklin Gothic Book"/>
              <a:buChar char="■"/>
            </a:pPr>
            <a:r>
              <a:rPr b="0" lang="fr-FR" sz="2400" spc="-1" strike="noStrike">
                <a:solidFill>
                  <a:srgbClr val="191b0e"/>
                </a:solidFill>
                <a:latin typeface="Franklin Gothic Book"/>
              </a:rPr>
              <a:t>Comment cela se traduit?</a:t>
            </a:r>
            <a:endParaRPr b="0" lang="en-US" sz="2400" spc="-1" strike="noStrike">
              <a:solidFill>
                <a:srgbClr val="191b0e"/>
              </a:solidFill>
              <a:latin typeface="Franklin Gothic Book"/>
            </a:endParaRPr>
          </a:p>
          <a:p>
            <a:pPr indent="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algn="l" pos="0"/>
              </a:tabLst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</p:txBody>
      </p:sp>
      <p:grpSp>
        <p:nvGrpSpPr>
          <p:cNvPr id="154" name="Diagramme 3"/>
          <p:cNvGrpSpPr/>
          <p:nvPr/>
        </p:nvGrpSpPr>
        <p:grpSpPr>
          <a:xfrm>
            <a:off x="811440" y="2035080"/>
            <a:ext cx="11291760" cy="5302800"/>
            <a:chOff x="811440" y="2035080"/>
            <a:chExt cx="11291760" cy="5302800"/>
          </a:xfrm>
        </p:grpSpPr>
        <p:sp>
          <p:nvSpPr>
            <p:cNvPr id="155" name=""/>
            <p:cNvSpPr/>
            <p:nvPr/>
          </p:nvSpPr>
          <p:spPr>
            <a:xfrm>
              <a:off x="811440" y="2035080"/>
              <a:ext cx="11207880" cy="53028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fr-FR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6" name=""/>
            <p:cNvSpPr/>
            <p:nvPr/>
          </p:nvSpPr>
          <p:spPr>
            <a:xfrm>
              <a:off x="814680" y="3034080"/>
              <a:ext cx="3294360" cy="3304800"/>
            </a:xfrm>
            <a:prstGeom prst="ellipse">
              <a:avLst/>
            </a:prstGeom>
            <a:solidFill>
              <a:srgbClr val="00d09d">
                <a:alpha val="50000"/>
              </a:srgbClr>
            </a:solidFill>
            <a:ln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round/>
            </a:ln>
          </p:spPr>
          <p:style>
            <a:lnRef idx="2"/>
            <a:fillRef idx="0"/>
            <a:effectRef idx="0"/>
            <a:fontRef idx="minor"/>
          </p:style>
          <p:txBody>
            <a:bodyPr numCol="1" spcCol="1440" lIns="181800" rIns="181800" tIns="509760" bIns="509400" anchor="ctr">
              <a:noAutofit/>
            </a:bodyPr>
            <a:p>
              <a:pPr algn="ctr">
                <a:lnSpc>
                  <a:spcPct val="90000"/>
                </a:lnSpc>
                <a:spcAft>
                  <a:spcPts val="700"/>
                </a:spcAft>
              </a:pPr>
              <a:r>
                <a:rPr b="1" lang="fr-FR" sz="2000" spc="-1" strike="noStrike">
                  <a:solidFill>
                    <a:srgbClr val="000000"/>
                  </a:solidFill>
                  <a:latin typeface="Franklin Gothic Book"/>
                </a:rPr>
                <a:t>Un Pôle Infos seniors avec des moyens renforcés</a:t>
              </a:r>
              <a:endParaRPr b="0" lang="fr-FR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7" name=""/>
            <p:cNvSpPr/>
            <p:nvPr/>
          </p:nvSpPr>
          <p:spPr>
            <a:xfrm>
              <a:off x="3450600" y="3034080"/>
              <a:ext cx="3293640" cy="3304800"/>
            </a:xfrm>
            <a:prstGeom prst="ellipse">
              <a:avLst/>
            </a:prstGeom>
            <a:solidFill>
              <a:srgbClr val="ffbf00">
                <a:alpha val="50000"/>
              </a:srgbClr>
            </a:solidFill>
            <a:ln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round/>
            </a:ln>
          </p:spPr>
          <p:style>
            <a:lnRef idx="2"/>
            <a:fillRef idx="0"/>
            <a:effectRef idx="0"/>
            <a:fontRef idx="minor"/>
          </p:style>
          <p:txBody>
            <a:bodyPr numCol="1" spcCol="1440" lIns="181800" rIns="181800" tIns="509760" bIns="509400" anchor="ctr">
              <a:noAutofit/>
            </a:bodyPr>
            <a:p>
              <a:pPr algn="ctr">
                <a:lnSpc>
                  <a:spcPct val="90000"/>
                </a:lnSpc>
                <a:spcAft>
                  <a:spcPts val="700"/>
                </a:spcAft>
              </a:pPr>
              <a:r>
                <a:rPr b="1" lang="fr-FR" sz="2000" spc="-1" strike="noStrike">
                  <a:solidFill>
                    <a:srgbClr val="000000"/>
                  </a:solidFill>
                  <a:latin typeface="Franklin Gothic Book"/>
                </a:rPr>
                <a:t>Renforcer les coopérations et les rapprochements entre les différents acteurs</a:t>
              </a:r>
              <a:endParaRPr b="0" lang="fr-FR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8" name=""/>
            <p:cNvSpPr/>
            <p:nvPr/>
          </p:nvSpPr>
          <p:spPr>
            <a:xfrm>
              <a:off x="6085800" y="3034080"/>
              <a:ext cx="3294000" cy="3304800"/>
            </a:xfrm>
            <a:prstGeom prst="ellipse">
              <a:avLst/>
            </a:prstGeom>
            <a:solidFill>
              <a:srgbClr val="00d09d">
                <a:alpha val="50000"/>
              </a:srgbClr>
            </a:solidFill>
            <a:ln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round/>
            </a:ln>
          </p:spPr>
          <p:style>
            <a:lnRef idx="2"/>
            <a:fillRef idx="0"/>
            <a:effectRef idx="0"/>
            <a:fontRef idx="minor"/>
          </p:style>
          <p:txBody>
            <a:bodyPr numCol="1" spcCol="1440" lIns="181800" rIns="181800" tIns="509760" bIns="509400" anchor="ctr">
              <a:noAutofit/>
            </a:bodyPr>
            <a:p>
              <a:pPr algn="ctr">
                <a:lnSpc>
                  <a:spcPct val="90000"/>
                </a:lnSpc>
                <a:spcAft>
                  <a:spcPts val="700"/>
                </a:spcAft>
              </a:pPr>
              <a:r>
                <a:rPr b="1" lang="fr-FR" sz="2000" spc="-1" strike="noStrike">
                  <a:solidFill>
                    <a:srgbClr val="000000"/>
                  </a:solidFill>
                  <a:latin typeface="Franklin Gothic Book"/>
                </a:rPr>
                <a:t>Un service santé handicap œuvrant à un CLS et à un CLSM avec des axes forts</a:t>
              </a:r>
              <a:endParaRPr b="0" lang="fr-FR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9" name=""/>
            <p:cNvSpPr/>
            <p:nvPr/>
          </p:nvSpPr>
          <p:spPr>
            <a:xfrm>
              <a:off x="8676000" y="3034080"/>
              <a:ext cx="3427200" cy="3342960"/>
            </a:xfrm>
            <a:prstGeom prst="ellipse">
              <a:avLst/>
            </a:prstGeom>
            <a:solidFill>
              <a:srgbClr val="ffbf00">
                <a:alpha val="50000"/>
              </a:srgbClr>
            </a:solidFill>
            <a:ln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round/>
            </a:ln>
          </p:spPr>
          <p:style>
            <a:lnRef idx="2"/>
            <a:fillRef idx="0"/>
            <a:effectRef idx="0"/>
            <a:fontRef idx="minor"/>
          </p:style>
          <p:txBody>
            <a:bodyPr numCol="1" spcCol="1440" lIns="181800" rIns="181800" tIns="507240" bIns="506880" anchor="ctr">
              <a:noAutofit/>
            </a:bodyPr>
            <a:p>
              <a:pPr algn="ctr">
                <a:lnSpc>
                  <a:spcPct val="90000"/>
                </a:lnSpc>
                <a:spcAft>
                  <a:spcPts val="629"/>
                </a:spcAft>
              </a:pPr>
              <a:r>
                <a:rPr b="1" lang="fr-FR" sz="1600" spc="-1" strike="noStrike">
                  <a:solidFill>
                    <a:srgbClr val="000000"/>
                  </a:solidFill>
                  <a:latin typeface="Franklin Gothic Book"/>
                </a:rPr>
                <a:t>Être force de proposition autour de projets coopératifs visant à faciliter l’accès aux droits, lutter contre le non recours et prévenir les </a:t>
              </a:r>
              <a:r>
                <a:rPr b="1" lang="fr-FR" sz="1500" spc="-1" strike="noStrike">
                  <a:solidFill>
                    <a:srgbClr val="000000"/>
                  </a:solidFill>
                  <a:latin typeface="Franklin Gothic Book"/>
                </a:rPr>
                <a:t>ruptures d’accompagnement</a:t>
              </a:r>
              <a:endParaRPr b="0" lang="fr-FR" sz="15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p:transition spd="slow">
    <p:push dir="u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" descr=""/>
          <p:cNvPicPr/>
          <p:nvPr/>
        </p:nvPicPr>
        <p:blipFill>
          <a:blip r:embed="rId1"/>
          <a:stretch/>
        </p:blipFill>
        <p:spPr>
          <a:xfrm>
            <a:off x="1434240" y="0"/>
            <a:ext cx="9699480" cy="6857640"/>
          </a:xfrm>
          <a:prstGeom prst="rect">
            <a:avLst/>
          </a:prstGeom>
          <a:ln w="0">
            <a:noFill/>
          </a:ln>
        </p:spPr>
      </p:pic>
    </p:spTree>
  </p:cSld>
  <p:transition spd="slow">
    <p:push dir="u"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Diagramme 1"/>
          <p:cNvGrpSpPr/>
          <p:nvPr/>
        </p:nvGrpSpPr>
        <p:grpSpPr>
          <a:xfrm>
            <a:off x="956520" y="96480"/>
            <a:ext cx="10508760" cy="6636240"/>
            <a:chOff x="956520" y="96480"/>
            <a:chExt cx="10508760" cy="6636240"/>
          </a:xfrm>
        </p:grpSpPr>
        <p:sp>
          <p:nvSpPr>
            <p:cNvPr id="162" name=""/>
            <p:cNvSpPr/>
            <p:nvPr/>
          </p:nvSpPr>
          <p:spPr>
            <a:xfrm>
              <a:off x="956520" y="422640"/>
              <a:ext cx="10508760" cy="5930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fr-FR" sz="1800" spc="-1" strike="noStrike">
                <a:solidFill>
                  <a:srgbClr val="000000"/>
                </a:solidFill>
                <a:latin typeface="Arial"/>
                <a:ea typeface="DejaVu Sans"/>
              </a:endParaRPr>
            </a:p>
          </p:txBody>
        </p:sp>
        <p:sp>
          <p:nvSpPr>
            <p:cNvPr id="163" name=""/>
            <p:cNvSpPr/>
            <p:nvPr/>
          </p:nvSpPr>
          <p:spPr>
            <a:xfrm>
              <a:off x="3984120" y="1106640"/>
              <a:ext cx="4563000" cy="4562640"/>
            </a:xfrm>
            <a:prstGeom prst="blockArc">
              <a:avLst>
                <a:gd name="adj1" fmla="val 10800000"/>
                <a:gd name="adj2" fmla="val 16200000"/>
                <a:gd name="adj3" fmla="val 4636"/>
              </a:avLst>
            </a:prstGeom>
            <a:solidFill>
              <a:schemeClr val="accent1">
                <a:tint val="60000"/>
                <a:hueOff val="0"/>
                <a:satOff val="0"/>
                <a:lumOff val="0"/>
                <a:alphaOff val="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fr-FR" sz="1800" spc="-1" strike="noStrike">
                <a:solidFill>
                  <a:srgbClr val="000000"/>
                </a:solidFill>
                <a:latin typeface="Arial"/>
                <a:ea typeface="DejaVu Sans"/>
              </a:endParaRPr>
            </a:p>
          </p:txBody>
        </p:sp>
        <p:sp>
          <p:nvSpPr>
            <p:cNvPr id="164" name=""/>
            <p:cNvSpPr/>
            <p:nvPr/>
          </p:nvSpPr>
          <p:spPr>
            <a:xfrm>
              <a:off x="3984120" y="1106640"/>
              <a:ext cx="4563000" cy="4562640"/>
            </a:xfrm>
            <a:prstGeom prst="blockArc">
              <a:avLst>
                <a:gd name="adj1" fmla="val 5400000"/>
                <a:gd name="adj2" fmla="val 10800000"/>
                <a:gd name="adj3" fmla="val 4636"/>
              </a:avLst>
            </a:prstGeom>
            <a:solidFill>
              <a:schemeClr val="accent1">
                <a:tint val="60000"/>
                <a:hueOff val="0"/>
                <a:satOff val="0"/>
                <a:lumOff val="0"/>
                <a:alphaOff val="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fr-FR" sz="1800" spc="-1" strike="noStrike">
                <a:solidFill>
                  <a:srgbClr val="000000"/>
                </a:solidFill>
                <a:latin typeface="Arial"/>
                <a:ea typeface="DejaVu Sans"/>
              </a:endParaRPr>
            </a:p>
          </p:txBody>
        </p:sp>
        <p:sp>
          <p:nvSpPr>
            <p:cNvPr id="165" name=""/>
            <p:cNvSpPr/>
            <p:nvPr/>
          </p:nvSpPr>
          <p:spPr>
            <a:xfrm>
              <a:off x="3984120" y="1106640"/>
              <a:ext cx="4563000" cy="4562640"/>
            </a:xfrm>
            <a:prstGeom prst="blockArc">
              <a:avLst>
                <a:gd name="adj1" fmla="val 0"/>
                <a:gd name="adj2" fmla="val 5400000"/>
                <a:gd name="adj3" fmla="val 4636"/>
              </a:avLst>
            </a:prstGeom>
            <a:solidFill>
              <a:schemeClr val="accent1">
                <a:tint val="60000"/>
                <a:hueOff val="0"/>
                <a:satOff val="0"/>
                <a:lumOff val="0"/>
                <a:alphaOff val="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fr-FR" sz="1800" spc="-1" strike="noStrike">
                <a:solidFill>
                  <a:srgbClr val="000000"/>
                </a:solidFill>
                <a:latin typeface="Arial"/>
                <a:ea typeface="DejaVu Sans"/>
              </a:endParaRPr>
            </a:p>
          </p:txBody>
        </p:sp>
        <p:sp>
          <p:nvSpPr>
            <p:cNvPr id="166" name=""/>
            <p:cNvSpPr/>
            <p:nvPr/>
          </p:nvSpPr>
          <p:spPr>
            <a:xfrm>
              <a:off x="3984120" y="1106640"/>
              <a:ext cx="4563000" cy="4562640"/>
            </a:xfrm>
            <a:prstGeom prst="blockArc">
              <a:avLst>
                <a:gd name="adj1" fmla="val 16200000"/>
                <a:gd name="adj2" fmla="val 0"/>
                <a:gd name="adj3" fmla="val 4636"/>
              </a:avLst>
            </a:prstGeom>
            <a:solidFill>
              <a:schemeClr val="accent1">
                <a:tint val="60000"/>
                <a:hueOff val="0"/>
                <a:satOff val="0"/>
                <a:lumOff val="0"/>
                <a:alphaOff val="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fr-FR" sz="1800" spc="-1" strike="noStrike">
                <a:solidFill>
                  <a:srgbClr val="000000"/>
                </a:solidFill>
                <a:latin typeface="Arial"/>
                <a:ea typeface="DejaVu Sans"/>
              </a:endParaRPr>
            </a:p>
          </p:txBody>
        </p:sp>
        <p:sp>
          <p:nvSpPr>
            <p:cNvPr id="167" name=""/>
            <p:cNvSpPr/>
            <p:nvPr/>
          </p:nvSpPr>
          <p:spPr>
            <a:xfrm>
              <a:off x="5005800" y="1979640"/>
              <a:ext cx="2687400" cy="2689560"/>
            </a:xfrm>
            <a:prstGeom prst="ellipse">
              <a:avLst/>
            </a:prstGeom>
            <a:solidFill>
              <a:srgbClr val="00d0b5"/>
            </a:solidFill>
            <a:ln>
              <a:solidFill>
                <a:srgbClr val="ffffff"/>
              </a:solidFill>
              <a:round/>
            </a:ln>
          </p:spPr>
          <p:style>
            <a:lnRef idx="2"/>
            <a:fillRef idx="0"/>
            <a:effectRef idx="0"/>
            <a:fontRef idx="minor"/>
          </p:style>
          <p:txBody>
            <a:bodyPr numCol="1" spcCol="1440" lIns="65880" rIns="65880" tIns="373320" bIns="372960" anchor="ctr">
              <a:noAutofit/>
            </a:bodyPr>
            <a:p>
              <a:pPr algn="ctr">
                <a:lnSpc>
                  <a:spcPct val="90000"/>
                </a:lnSpc>
                <a:spcAft>
                  <a:spcPts val="1820"/>
                </a:spcAft>
              </a:pPr>
              <a:r>
                <a:rPr b="1" lang="fr-FR" sz="2000" spc="-1" strike="noStrike" u="sng">
                  <a:solidFill>
                    <a:srgbClr val="000000"/>
                  </a:solidFill>
                  <a:uFillTx/>
                  <a:latin typeface="Arial"/>
                </a:rPr>
                <a:t>Innovation </a:t>
              </a:r>
              <a:r>
                <a:rPr b="1" lang="fr-FR" sz="1800" spc="-1" strike="noStrike" u="sng">
                  <a:solidFill>
                    <a:srgbClr val="000000"/>
                  </a:solidFill>
                  <a:uFillTx/>
                  <a:latin typeface="Arial"/>
                </a:rPr>
                <a:t>sociale </a:t>
              </a:r>
              <a:endParaRPr b="0" lang="fr-FR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>
                <a:lnSpc>
                  <a:spcPct val="90000"/>
                </a:lnSpc>
                <a:spcAft>
                  <a:spcPts val="1820"/>
                </a:spcAft>
              </a:pPr>
              <a:r>
                <a:rPr b="1" lang="fr-FR" sz="1400" spc="-1" strike="noStrike">
                  <a:solidFill>
                    <a:srgbClr val="000000"/>
                  </a:solidFill>
                  <a:latin typeface="Arial"/>
                </a:rPr>
                <a:t>L’Habitat Partagé</a:t>
              </a:r>
              <a:endParaRPr b="0" lang="fr-FR" sz="1400" spc="-1" strike="noStrike">
                <a:solidFill>
                  <a:srgbClr val="000000"/>
                </a:solidFill>
                <a:latin typeface="Arial"/>
              </a:endParaRPr>
            </a:p>
            <a:p>
              <a:pPr algn="ctr">
                <a:lnSpc>
                  <a:spcPct val="90000"/>
                </a:lnSpc>
                <a:spcAft>
                  <a:spcPts val="1820"/>
                </a:spcAft>
              </a:pPr>
              <a:r>
                <a:rPr b="1" lang="fr-FR" sz="1400" spc="-1" strike="noStrike">
                  <a:solidFill>
                    <a:srgbClr val="000000"/>
                  </a:solidFill>
                  <a:latin typeface="Arial"/>
                </a:rPr>
                <a:t>    </a:t>
              </a:r>
              <a:r>
                <a:rPr b="1" lang="fr-FR" sz="1400" spc="-1" strike="noStrike">
                  <a:solidFill>
                    <a:srgbClr val="000000"/>
                  </a:solidFill>
                  <a:latin typeface="Arial"/>
                </a:rPr>
                <a:t>- Loi Elan (2018)        -Rapport Wolfrom et Pivetreau (2020)</a:t>
              </a:r>
              <a:endParaRPr b="0" lang="fr-FR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8" name=""/>
            <p:cNvSpPr/>
            <p:nvPr/>
          </p:nvSpPr>
          <p:spPr>
            <a:xfrm>
              <a:off x="1540800" y="275760"/>
              <a:ext cx="3465000" cy="303012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/>
            <a:fillRef idx="0"/>
            <a:effectRef idx="0"/>
            <a:fontRef idx="minor"/>
          </p:style>
          <p:txBody>
            <a:bodyPr numCol="1" spcCol="1440" lIns="19080" rIns="19080" tIns="234360" bIns="234000" anchor="ctr">
              <a:noAutofit/>
            </a:bodyPr>
            <a:p>
              <a:pPr algn="ctr">
                <a:lnSpc>
                  <a:spcPct val="90000"/>
                </a:lnSpc>
                <a:spcAft>
                  <a:spcPts val="524"/>
                </a:spcAft>
              </a:pPr>
              <a:r>
                <a:rPr b="1" lang="fr-FR" sz="1400" spc="-1" strike="noStrike">
                  <a:solidFill>
                    <a:srgbClr val="000000"/>
                  </a:solidFill>
                  <a:latin typeface="Franklin Gothic Book"/>
                  <a:ea typeface="DejaVu Sans"/>
                </a:rPr>
                <a:t>Les nouveaux besoins </a:t>
              </a:r>
              <a:endParaRPr b="0" lang="fr-FR" sz="1400" spc="-1" strike="noStrike">
                <a:solidFill>
                  <a:srgbClr val="000000"/>
                </a:solidFill>
                <a:latin typeface="Arial"/>
              </a:endParaRPr>
            </a:p>
            <a:p>
              <a:pPr algn="ctr">
                <a:lnSpc>
                  <a:spcPct val="90000"/>
                </a:lnSpc>
                <a:spcAft>
                  <a:spcPts val="524"/>
                </a:spcAft>
              </a:pPr>
              <a:r>
                <a:rPr b="0" lang="fr-FR" sz="1200" spc="-1" strike="noStrike">
                  <a:solidFill>
                    <a:srgbClr val="000000"/>
                  </a:solidFill>
                  <a:latin typeface="Franklin Gothic Book"/>
                  <a:ea typeface="DejaVu Sans"/>
                </a:rPr>
                <a:t>- Analyse des Besoins Sociaux partagée (2022-2026)</a:t>
              </a:r>
              <a:endParaRPr b="0" lang="fr-FR" sz="1200" spc="-1" strike="noStrike">
                <a:solidFill>
                  <a:srgbClr val="000000"/>
                </a:solidFill>
                <a:latin typeface="Arial"/>
              </a:endParaRPr>
            </a:p>
            <a:p>
              <a:pPr algn="ctr">
                <a:lnSpc>
                  <a:spcPct val="90000"/>
                </a:lnSpc>
                <a:spcAft>
                  <a:spcPts val="524"/>
                </a:spcAft>
              </a:pPr>
              <a:r>
                <a:rPr b="0" lang="fr-FR" sz="1200" spc="-1" strike="noStrike">
                  <a:solidFill>
                    <a:srgbClr val="000000"/>
                  </a:solidFill>
                  <a:latin typeface="Franklin Gothic Book"/>
                  <a:ea typeface="DejaVu Sans"/>
                </a:rPr>
                <a:t>- Vieillissement de la population </a:t>
              </a:r>
              <a:endParaRPr b="0" lang="fr-FR" sz="1200" spc="-1" strike="noStrike">
                <a:solidFill>
                  <a:srgbClr val="000000"/>
                </a:solidFill>
                <a:latin typeface="Arial"/>
              </a:endParaRPr>
            </a:p>
            <a:p>
              <a:pPr algn="ctr">
                <a:lnSpc>
                  <a:spcPct val="90000"/>
                </a:lnSpc>
                <a:spcAft>
                  <a:spcPts val="524"/>
                </a:spcAft>
              </a:pPr>
              <a:r>
                <a:rPr b="0" lang="fr-FR" sz="1200" spc="-1" strike="noStrike">
                  <a:solidFill>
                    <a:srgbClr val="000000"/>
                  </a:solidFill>
                  <a:latin typeface="Franklin Gothic Book"/>
                  <a:ea typeface="DejaVu Sans"/>
                </a:rPr>
                <a:t>- Situation d’isolement, exposition aux risques (vulnérabilité, solitude,…) </a:t>
              </a:r>
              <a:endParaRPr b="0" lang="fr-FR" sz="1200" spc="-1" strike="noStrike">
                <a:solidFill>
                  <a:srgbClr val="000000"/>
                </a:solidFill>
                <a:latin typeface="Arial"/>
              </a:endParaRPr>
            </a:p>
            <a:p>
              <a:pPr algn="ctr">
                <a:lnSpc>
                  <a:spcPct val="90000"/>
                </a:lnSpc>
                <a:spcAft>
                  <a:spcPts val="524"/>
                </a:spcAft>
              </a:pPr>
              <a:r>
                <a:rPr b="0" lang="fr-FR" sz="1200" spc="-1" strike="noStrike">
                  <a:solidFill>
                    <a:srgbClr val="000000"/>
                  </a:solidFill>
                  <a:latin typeface="Franklin Gothic Book"/>
                  <a:ea typeface="DejaVu Sans"/>
                </a:rPr>
                <a:t>- Taux de pauvreté en augmentation </a:t>
              </a:r>
              <a:endParaRPr b="0" lang="fr-FR" sz="1200" spc="-1" strike="noStrike">
                <a:solidFill>
                  <a:srgbClr val="000000"/>
                </a:solidFill>
                <a:latin typeface="Arial"/>
              </a:endParaRPr>
            </a:p>
            <a:p>
              <a:pPr algn="ctr">
                <a:lnSpc>
                  <a:spcPct val="90000"/>
                </a:lnSpc>
                <a:spcAft>
                  <a:spcPts val="524"/>
                </a:spcAft>
              </a:pPr>
              <a:r>
                <a:rPr b="0" lang="fr-FR" sz="1200" spc="-1" strike="noStrike">
                  <a:solidFill>
                    <a:srgbClr val="000000"/>
                  </a:solidFill>
                  <a:latin typeface="Franklin Gothic Book"/>
                  <a:ea typeface="DejaVu Sans"/>
                </a:rPr>
                <a:t>- Volonté politique historique et</a:t>
              </a:r>
              <a:r>
                <a:rPr b="0" lang="fr-FR" sz="1300" spc="-1" strike="noStrike">
                  <a:solidFill>
                    <a:srgbClr val="000000"/>
                  </a:solidFill>
                  <a:latin typeface="Franklin Gothic Book"/>
                  <a:ea typeface="DejaVu Sans"/>
                </a:rPr>
                <a:t> solidaire </a:t>
              </a:r>
              <a:endParaRPr b="0" lang="fr-FR" sz="13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9" name=""/>
            <p:cNvSpPr/>
            <p:nvPr/>
          </p:nvSpPr>
          <p:spPr>
            <a:xfrm>
              <a:off x="7480440" y="96480"/>
              <a:ext cx="3557880" cy="329328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/>
            <a:fillRef idx="0"/>
            <a:effectRef idx="0"/>
            <a:fontRef idx="minor"/>
          </p:style>
          <p:txBody>
            <a:bodyPr numCol="1" spcCol="1440" lIns="19080" rIns="19080" tIns="234360" bIns="234000" anchor="ctr">
              <a:noAutofit/>
            </a:bodyPr>
            <a:p>
              <a:pPr algn="ctr">
                <a:lnSpc>
                  <a:spcPct val="90000"/>
                </a:lnSpc>
                <a:spcAft>
                  <a:spcPts val="524"/>
                </a:spcAft>
              </a:pPr>
              <a:r>
                <a:rPr b="1" lang="fr-FR" sz="1400" spc="-1" strike="noStrike">
                  <a:solidFill>
                    <a:srgbClr val="000000"/>
                  </a:solidFill>
                  <a:latin typeface="Franklin Gothic Book"/>
                  <a:ea typeface="DejaVu Sans"/>
                </a:rPr>
                <a:t>Réponse qui génère </a:t>
              </a:r>
              <a:endParaRPr b="0" lang="fr-FR" sz="1400" spc="-1" strike="noStrike">
                <a:solidFill>
                  <a:srgbClr val="000000"/>
                </a:solidFill>
                <a:latin typeface="Arial"/>
              </a:endParaRPr>
            </a:p>
            <a:p>
              <a:pPr algn="ctr">
                <a:lnSpc>
                  <a:spcPct val="90000"/>
                </a:lnSpc>
                <a:spcAft>
                  <a:spcPts val="524"/>
                </a:spcAft>
              </a:pPr>
              <a:r>
                <a:rPr b="0" lang="fr-FR" sz="1300" spc="-1" strike="noStrike">
                  <a:solidFill>
                    <a:srgbClr val="000000"/>
                  </a:solidFill>
                  <a:latin typeface="Franklin Gothic Book"/>
                  <a:ea typeface="DejaVu Sans"/>
                </a:rPr>
                <a:t>- </a:t>
              </a:r>
              <a:r>
                <a:rPr b="0" lang="fr-FR" sz="1200" spc="-1" strike="noStrike">
                  <a:solidFill>
                    <a:srgbClr val="000000"/>
                  </a:solidFill>
                  <a:latin typeface="Franklin Gothic Book"/>
                  <a:ea typeface="DejaVu Sans"/>
                </a:rPr>
                <a:t>Des alternatives au placement et aux accueils tenu</a:t>
              </a:r>
              <a:endParaRPr b="0" lang="fr-FR" sz="1200" spc="-1" strike="noStrike">
                <a:solidFill>
                  <a:srgbClr val="000000"/>
                </a:solidFill>
                <a:latin typeface="Arial"/>
              </a:endParaRPr>
            </a:p>
            <a:p>
              <a:pPr algn="ctr">
                <a:lnSpc>
                  <a:spcPct val="90000"/>
                </a:lnSpc>
                <a:spcAft>
                  <a:spcPts val="524"/>
                </a:spcAft>
              </a:pPr>
              <a:r>
                <a:rPr b="0" lang="fr-FR" sz="1200" spc="-1" strike="noStrike">
                  <a:solidFill>
                    <a:srgbClr val="000000"/>
                  </a:solidFill>
                  <a:latin typeface="Franklin Gothic Book"/>
                  <a:ea typeface="DejaVu Sans"/>
                </a:rPr>
                <a:t>- Nouvelle dynamique du quartier</a:t>
              </a:r>
              <a:endParaRPr b="0" lang="fr-FR" sz="1200" spc="-1" strike="noStrike">
                <a:solidFill>
                  <a:srgbClr val="000000"/>
                </a:solidFill>
                <a:latin typeface="Arial"/>
              </a:endParaRPr>
            </a:p>
            <a:p>
              <a:pPr algn="ctr">
                <a:lnSpc>
                  <a:spcPct val="90000"/>
                </a:lnSpc>
                <a:spcAft>
                  <a:spcPts val="524"/>
                </a:spcAft>
              </a:pPr>
              <a:r>
                <a:rPr b="0" lang="fr-FR" sz="1200" spc="-1" strike="noStrike">
                  <a:solidFill>
                    <a:srgbClr val="000000"/>
                  </a:solidFill>
                  <a:latin typeface="Franklin Gothic Book"/>
                  <a:ea typeface="DejaVu Sans"/>
                </a:rPr>
                <a:t>- La préservation du lien social </a:t>
              </a:r>
              <a:endParaRPr b="0" lang="fr-FR" sz="1200" spc="-1" strike="noStrike">
                <a:solidFill>
                  <a:srgbClr val="000000"/>
                </a:solidFill>
                <a:latin typeface="Arial"/>
              </a:endParaRPr>
            </a:p>
            <a:p>
              <a:pPr algn="ctr">
                <a:lnSpc>
                  <a:spcPct val="90000"/>
                </a:lnSpc>
                <a:spcAft>
                  <a:spcPts val="524"/>
                </a:spcAft>
              </a:pPr>
              <a:r>
                <a:rPr b="0" lang="fr-FR" sz="1200" spc="-1" strike="noStrike">
                  <a:solidFill>
                    <a:srgbClr val="000000"/>
                  </a:solidFill>
                  <a:latin typeface="Franklin Gothic Book"/>
                  <a:ea typeface="DejaVu Sans"/>
                </a:rPr>
                <a:t>- Un habitat au cœur de la ville favorisant la proximité ; santé, commerces, structures sociales et culturelles</a:t>
              </a:r>
              <a:endParaRPr b="0" lang="fr-FR" sz="1200" spc="-1" strike="noStrike">
                <a:solidFill>
                  <a:srgbClr val="000000"/>
                </a:solidFill>
                <a:latin typeface="Arial"/>
              </a:endParaRPr>
            </a:p>
            <a:p>
              <a:pPr algn="ctr">
                <a:lnSpc>
                  <a:spcPct val="90000"/>
                </a:lnSpc>
                <a:spcAft>
                  <a:spcPts val="524"/>
                </a:spcAft>
              </a:pPr>
              <a:r>
                <a:rPr b="0" lang="fr-FR" sz="1200" spc="-1" strike="noStrike">
                  <a:solidFill>
                    <a:srgbClr val="000000"/>
                  </a:solidFill>
                  <a:latin typeface="Franklin Gothic Book"/>
                  <a:ea typeface="DejaVu Sans"/>
                </a:rPr>
                <a:t>- Recyclage des bâtiments en logements sociaux avec amélioration énergétique</a:t>
              </a:r>
              <a:endParaRPr b="0" lang="fr-FR" sz="1200" spc="-1" strike="noStrike">
                <a:solidFill>
                  <a:srgbClr val="000000"/>
                </a:solidFill>
                <a:latin typeface="Arial"/>
              </a:endParaRPr>
            </a:p>
            <a:p>
              <a:pPr algn="ctr">
                <a:lnSpc>
                  <a:spcPct val="90000"/>
                </a:lnSpc>
                <a:spcAft>
                  <a:spcPts val="524"/>
                </a:spcAft>
              </a:pPr>
              <a:r>
                <a:rPr b="0" lang="fr-FR" sz="1200" spc="-1" strike="noStrike">
                  <a:solidFill>
                    <a:srgbClr val="000000"/>
                  </a:solidFill>
                  <a:latin typeface="Franklin Gothic Book"/>
                  <a:ea typeface="DejaVu Sans"/>
                </a:rPr>
                <a:t>- Loyers conventionnés sociaux </a:t>
              </a:r>
              <a:endParaRPr b="0" lang="fr-FR" sz="12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0" name=""/>
            <p:cNvSpPr/>
            <p:nvPr/>
          </p:nvSpPr>
          <p:spPr>
            <a:xfrm>
              <a:off x="7480440" y="3548520"/>
              <a:ext cx="3604680" cy="31842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/>
            <a:fillRef idx="0"/>
            <a:effectRef idx="0"/>
            <a:fontRef idx="minor"/>
          </p:style>
          <p:txBody>
            <a:bodyPr numCol="1" spcCol="1440" lIns="19080" rIns="19080" tIns="234360" bIns="234000" anchor="ctr">
              <a:noAutofit/>
            </a:bodyPr>
            <a:p>
              <a:pPr algn="ctr">
                <a:lnSpc>
                  <a:spcPct val="90000"/>
                </a:lnSpc>
                <a:spcAft>
                  <a:spcPts val="524"/>
                </a:spcAft>
              </a:pPr>
              <a:r>
                <a:rPr b="1" lang="fr-FR" sz="1400" spc="-1" strike="noStrike">
                  <a:solidFill>
                    <a:srgbClr val="000000"/>
                  </a:solidFill>
                  <a:latin typeface="Franklin Gothic Book"/>
                  <a:ea typeface="DejaVu Sans"/>
                </a:rPr>
                <a:t>Co-construction </a:t>
              </a:r>
              <a:endParaRPr b="0" lang="fr-FR" sz="1400" spc="-1" strike="noStrike">
                <a:solidFill>
                  <a:srgbClr val="000000"/>
                </a:solidFill>
                <a:latin typeface="Arial"/>
              </a:endParaRPr>
            </a:p>
            <a:p>
              <a:pPr algn="ctr">
                <a:lnSpc>
                  <a:spcPct val="90000"/>
                </a:lnSpc>
                <a:spcAft>
                  <a:spcPts val="524"/>
                </a:spcAft>
              </a:pPr>
              <a:r>
                <a:rPr b="1" lang="fr-FR" sz="1300" spc="-1" strike="noStrike">
                  <a:solidFill>
                    <a:srgbClr val="000000"/>
                  </a:solidFill>
                  <a:latin typeface="Franklin Gothic Book"/>
                  <a:ea typeface="DejaVu Sans"/>
                </a:rPr>
                <a:t>-</a:t>
              </a:r>
              <a:r>
                <a:rPr b="0" lang="fr-FR" sz="1300" spc="-1" strike="noStrike">
                  <a:solidFill>
                    <a:srgbClr val="000000"/>
                  </a:solidFill>
                  <a:latin typeface="Franklin Gothic Book"/>
                  <a:ea typeface="DejaVu Sans"/>
                </a:rPr>
                <a:t> Ville de Martigues immeuble en bail à réhabilitation </a:t>
              </a:r>
              <a:endParaRPr b="0" lang="fr-FR" sz="1300" spc="-1" strike="noStrike">
                <a:solidFill>
                  <a:srgbClr val="000000"/>
                </a:solidFill>
                <a:latin typeface="Arial"/>
              </a:endParaRPr>
            </a:p>
            <a:p>
              <a:pPr algn="ctr">
                <a:lnSpc>
                  <a:spcPct val="90000"/>
                </a:lnSpc>
                <a:spcAft>
                  <a:spcPts val="524"/>
                </a:spcAft>
              </a:pPr>
              <a:r>
                <a:rPr b="0" lang="fr-FR" sz="1300" spc="-1" strike="noStrike">
                  <a:solidFill>
                    <a:srgbClr val="000000"/>
                  </a:solidFill>
                  <a:latin typeface="Franklin Gothic Book"/>
                  <a:ea typeface="DejaVu Sans"/>
                </a:rPr>
                <a:t>- Coopérative Soliha Méditerranée, bâtisseurs de logements d’insertion</a:t>
              </a:r>
              <a:endParaRPr b="0" lang="fr-FR" sz="1300" spc="-1" strike="noStrike">
                <a:solidFill>
                  <a:srgbClr val="000000"/>
                </a:solidFill>
                <a:latin typeface="Arial"/>
              </a:endParaRPr>
            </a:p>
            <a:p>
              <a:pPr algn="ctr">
                <a:lnSpc>
                  <a:spcPct val="90000"/>
                </a:lnSpc>
                <a:spcAft>
                  <a:spcPts val="524"/>
                </a:spcAft>
              </a:pPr>
              <a:r>
                <a:rPr b="0" lang="fr-FR" sz="1300" spc="-1" strike="noStrike">
                  <a:solidFill>
                    <a:srgbClr val="000000"/>
                  </a:solidFill>
                  <a:latin typeface="Franklin Gothic Book"/>
                  <a:ea typeface="DejaVu Sans"/>
                </a:rPr>
                <a:t>- Association Madabé, accompagnement au projet de vie partagé</a:t>
              </a:r>
              <a:endParaRPr b="0" lang="fr-FR" sz="1300" spc="-1" strike="noStrike">
                <a:solidFill>
                  <a:srgbClr val="000000"/>
                </a:solidFill>
                <a:latin typeface="Arial"/>
              </a:endParaRPr>
            </a:p>
            <a:p>
              <a:pPr algn="ctr">
                <a:lnSpc>
                  <a:spcPct val="90000"/>
                </a:lnSpc>
                <a:spcAft>
                  <a:spcPts val="524"/>
                </a:spcAft>
              </a:pPr>
              <a:r>
                <a:rPr b="0" lang="fr-FR" sz="1300" spc="-1" strike="noStrike">
                  <a:solidFill>
                    <a:srgbClr val="000000"/>
                  </a:solidFill>
                  <a:latin typeface="Franklin Gothic Book"/>
                  <a:ea typeface="DejaVu Sans"/>
                </a:rPr>
                <a:t>- Le CIAS du Pays de Martigues et le CCAS de Martigues </a:t>
              </a:r>
              <a:endParaRPr b="0" lang="fr-FR" sz="13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1" name=""/>
            <p:cNvSpPr/>
            <p:nvPr/>
          </p:nvSpPr>
          <p:spPr>
            <a:xfrm>
              <a:off x="1596600" y="3539160"/>
              <a:ext cx="3279240" cy="30330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/>
            <a:fillRef idx="0"/>
            <a:effectRef idx="0"/>
            <a:fontRef idx="minor"/>
          </p:style>
          <p:txBody>
            <a:bodyPr numCol="1" spcCol="1440" lIns="19080" rIns="19080" tIns="234360" bIns="234000" anchor="ctr">
              <a:noAutofit/>
            </a:bodyPr>
            <a:p>
              <a:pPr algn="ctr">
                <a:lnSpc>
                  <a:spcPct val="90000"/>
                </a:lnSpc>
                <a:spcAft>
                  <a:spcPts val="524"/>
                </a:spcAft>
              </a:pPr>
              <a:r>
                <a:rPr b="1" lang="fr-FR" sz="1300" spc="-1" strike="noStrike">
                  <a:solidFill>
                    <a:srgbClr val="000000"/>
                  </a:solidFill>
                  <a:latin typeface="Franklin Gothic Book"/>
                  <a:ea typeface="DejaVu Sans"/>
                </a:rPr>
                <a:t>Expérimentations d’alternatives logements </a:t>
              </a:r>
              <a:endParaRPr b="0" lang="fr-FR" sz="1300" spc="-1" strike="noStrike">
                <a:solidFill>
                  <a:srgbClr val="000000"/>
                </a:solidFill>
                <a:latin typeface="Arial"/>
              </a:endParaRPr>
            </a:p>
            <a:p>
              <a:pPr algn="ctr">
                <a:lnSpc>
                  <a:spcPct val="90000"/>
                </a:lnSpc>
                <a:spcAft>
                  <a:spcPts val="524"/>
                </a:spcAft>
              </a:pPr>
              <a:r>
                <a:rPr b="0" lang="fr-FR" sz="1300" spc="-1" strike="noStrike">
                  <a:solidFill>
                    <a:srgbClr val="000000"/>
                  </a:solidFill>
                  <a:latin typeface="Franklin Gothic Book"/>
                  <a:ea typeface="DejaVu Sans"/>
                </a:rPr>
                <a:t>- Nouvelles réponses habitat inclusifs, habitat partagé, toit intergénérationnel</a:t>
              </a:r>
              <a:endParaRPr b="0" lang="fr-FR" sz="13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p:transition spd="slow">
    <p:push dir="u"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110520" y="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fr-FR" sz="4400" spc="-1" strike="noStrike">
                <a:solidFill>
                  <a:srgbClr val="000000"/>
                </a:solidFill>
                <a:latin typeface="Arial"/>
              </a:rPr>
              <a:t>Vers une culture de </a:t>
            </a:r>
            <a:r>
              <a:rPr b="0" lang="fr-FR" sz="4200" spc="-1" strike="noStrike">
                <a:solidFill>
                  <a:srgbClr val="000000"/>
                </a:solidFill>
                <a:latin typeface="Arial"/>
              </a:rPr>
              <a:t>l’innovation</a:t>
            </a:r>
            <a:r>
              <a:rPr b="0" lang="fr-FR" sz="4400" spc="-1" strike="noStrike">
                <a:solidFill>
                  <a:srgbClr val="000000"/>
                </a:solidFill>
                <a:latin typeface="Arial"/>
              </a:rPr>
              <a:t> sociale</a:t>
            </a:r>
            <a:endParaRPr b="0" lang="fr-F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"/>
          <p:cNvSpPr/>
          <p:nvPr/>
        </p:nvSpPr>
        <p:spPr>
          <a:xfrm>
            <a:off x="3654720" y="886320"/>
            <a:ext cx="3044880" cy="1467000"/>
          </a:xfrm>
          <a:prstGeom prst="cloudCallout">
            <a:avLst>
              <a:gd name="adj1" fmla="val -35106"/>
              <a:gd name="adj2" fmla="val 126398"/>
            </a:avLst>
          </a:prstGeom>
          <a:solidFill>
            <a:srgbClr val="00d0b5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fr-FR" sz="1800" spc="-1" strike="noStrike">
                <a:solidFill>
                  <a:srgbClr val="000000"/>
                </a:solidFill>
                <a:latin typeface="Arial"/>
              </a:rPr>
              <a:t>Expérimentation d’une Halte pour le répit des Aidants</a:t>
            </a:r>
            <a:endParaRPr b="0" lang="fr-F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"/>
          <p:cNvSpPr/>
          <p:nvPr/>
        </p:nvSpPr>
        <p:spPr>
          <a:xfrm>
            <a:off x="896400" y="1091880"/>
            <a:ext cx="2073240" cy="1496520"/>
          </a:xfrm>
          <a:prstGeom prst="cloudCallout">
            <a:avLst>
              <a:gd name="adj1" fmla="val -13699"/>
              <a:gd name="adj2" fmla="val 116879"/>
            </a:avLst>
          </a:prstGeom>
          <a:solidFill>
            <a:srgbClr val="00d0b5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fr-FR" sz="1800" spc="-1" strike="noStrike">
                <a:solidFill>
                  <a:srgbClr val="000000"/>
                </a:solidFill>
                <a:latin typeface="Arial"/>
              </a:rPr>
              <a:t>Projet de relayage à domicile</a:t>
            </a:r>
            <a:endParaRPr b="0" lang="fr-F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"/>
          <p:cNvSpPr/>
          <p:nvPr/>
        </p:nvSpPr>
        <p:spPr>
          <a:xfrm>
            <a:off x="5091840" y="2353320"/>
            <a:ext cx="3474000" cy="1960920"/>
          </a:xfrm>
          <a:prstGeom prst="cloudCallout">
            <a:avLst>
              <a:gd name="adj1" fmla="val -28347"/>
              <a:gd name="adj2" fmla="val 93537"/>
            </a:avLst>
          </a:prstGeom>
          <a:solidFill>
            <a:srgbClr val="f0d9a5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fr-FR" sz="1800" spc="-1" strike="noStrike">
                <a:solidFill>
                  <a:srgbClr val="000000"/>
                </a:solidFill>
                <a:latin typeface="Arial"/>
              </a:rPr>
              <a:t>Projet de repérage précoce de la vulnérabilité dans les quartiers prioritaires de la Ville de Martigues</a:t>
            </a:r>
            <a:endParaRPr b="0" lang="fr-F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"/>
          <p:cNvSpPr/>
          <p:nvPr/>
        </p:nvSpPr>
        <p:spPr>
          <a:xfrm>
            <a:off x="8306640" y="839160"/>
            <a:ext cx="3110040" cy="1587600"/>
          </a:xfrm>
          <a:prstGeom prst="cloudCallout">
            <a:avLst>
              <a:gd name="adj1" fmla="val -25800"/>
              <a:gd name="adj2" fmla="val 113023"/>
            </a:avLst>
          </a:prstGeom>
          <a:solidFill>
            <a:srgbClr val="00d0b5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fr-FR" sz="1800" spc="-1" strike="noStrike">
                <a:solidFill>
                  <a:srgbClr val="000000"/>
                </a:solidFill>
                <a:latin typeface="Arial"/>
              </a:rPr>
              <a:t>Logement partagé, toit intergénérationnel</a:t>
            </a:r>
            <a:endParaRPr b="0" lang="fr-F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"/>
          <p:cNvSpPr/>
          <p:nvPr/>
        </p:nvSpPr>
        <p:spPr>
          <a:xfrm>
            <a:off x="9319680" y="2830680"/>
            <a:ext cx="2811240" cy="1587600"/>
          </a:xfrm>
          <a:prstGeom prst="cloudCallout">
            <a:avLst>
              <a:gd name="adj1" fmla="val -23226"/>
              <a:gd name="adj2" fmla="val 113023"/>
            </a:avLst>
          </a:prstGeom>
          <a:solidFill>
            <a:srgbClr val="f0d9a5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fr-FR" sz="1800" spc="-1" strike="noStrike">
                <a:solidFill>
                  <a:srgbClr val="000000"/>
                </a:solidFill>
                <a:latin typeface="Arial"/>
              </a:rPr>
              <a:t>Lutter contre la précarité alimentaire de la Terre à l’assiette </a:t>
            </a:r>
            <a:endParaRPr b="0" lang="fr-F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"/>
          <p:cNvSpPr/>
          <p:nvPr/>
        </p:nvSpPr>
        <p:spPr>
          <a:xfrm>
            <a:off x="1382040" y="3482280"/>
            <a:ext cx="3614400" cy="1911960"/>
          </a:xfrm>
          <a:prstGeom prst="cloudCallout">
            <a:avLst>
              <a:gd name="adj1" fmla="val -29189"/>
              <a:gd name="adj2" fmla="val 85388"/>
            </a:avLst>
          </a:prstGeom>
          <a:solidFill>
            <a:srgbClr val="f0d9a5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fr-FR" sz="1800" spc="-1" strike="noStrike">
                <a:solidFill>
                  <a:srgbClr val="000000"/>
                </a:solidFill>
                <a:latin typeface="Arial"/>
              </a:rPr>
              <a:t>Échanges de savoir interprofessionnels, favoriser l’interconnaissance et le repérage de nouveaux besoins </a:t>
            </a:r>
            <a:endParaRPr b="0" lang="fr-F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"/>
          <p:cNvSpPr/>
          <p:nvPr/>
        </p:nvSpPr>
        <p:spPr>
          <a:xfrm>
            <a:off x="7191000" y="4080960"/>
            <a:ext cx="2503080" cy="1568880"/>
          </a:xfrm>
          <a:prstGeom prst="cloudCallout">
            <a:avLst>
              <a:gd name="adj1" fmla="val -19935"/>
              <a:gd name="adj2" fmla="val 113680"/>
            </a:avLst>
          </a:prstGeom>
          <a:solidFill>
            <a:srgbClr val="00d0b5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fr-FR" sz="1600" spc="-1" strike="noStrike">
                <a:solidFill>
                  <a:srgbClr val="000000"/>
                </a:solidFill>
                <a:latin typeface="Arial"/>
              </a:rPr>
              <a:t>Lancement d’un laboratoire d’innovation en santé environnement </a:t>
            </a:r>
            <a:endParaRPr b="0" lang="fr-FR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"/>
          <p:cNvSpPr txBox="1"/>
          <p:nvPr/>
        </p:nvSpPr>
        <p:spPr>
          <a:xfrm>
            <a:off x="897480" y="6336000"/>
            <a:ext cx="10678320" cy="459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fr-FR" sz="1600" spc="-1" strike="noStrike">
                <a:solidFill>
                  <a:srgbClr val="000000"/>
                </a:solidFill>
                <a:latin typeface="Arial"/>
              </a:rPr>
              <a:t>Et pourquoi pas demain, la </a:t>
            </a:r>
            <a:r>
              <a:rPr b="1" lang="fr-FR" sz="1600" spc="-1" strike="noStrike">
                <a:solidFill>
                  <a:srgbClr val="000000"/>
                </a:solidFill>
                <a:latin typeface="Arial"/>
              </a:rPr>
              <a:t>création</a:t>
            </a:r>
            <a:r>
              <a:rPr b="1" lang="fr-FR" sz="1600" spc="-1" strike="noStrike">
                <a:solidFill>
                  <a:srgbClr val="000000"/>
                </a:solidFill>
                <a:latin typeface="Arial"/>
              </a:rPr>
              <a:t> d’un Centre dédié à l’observation, l’exploration et </a:t>
            </a:r>
            <a:r>
              <a:rPr b="1" lang="fr-FR" sz="1800" spc="-1" strike="noStrike">
                <a:solidFill>
                  <a:srgbClr val="000000"/>
                </a:solidFill>
                <a:latin typeface="Arial"/>
              </a:rPr>
              <a:t>l’innovation</a:t>
            </a:r>
            <a:r>
              <a:rPr b="1" lang="fr-FR" sz="1600" spc="-1" strike="noStrike">
                <a:solidFill>
                  <a:srgbClr val="000000"/>
                </a:solidFill>
                <a:latin typeface="Arial"/>
              </a:rPr>
              <a:t> sociale...</a:t>
            </a:r>
            <a:endParaRPr b="1" lang="fr-FR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transition spd="slow">
    <p:push dir="u"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/>
          </p:nvPr>
        </p:nvSpPr>
        <p:spPr>
          <a:xfrm>
            <a:off x="1016640" y="1623240"/>
            <a:ext cx="10703880" cy="3580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indent="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algn="l" pos="0"/>
              </a:tabLst>
            </a:pPr>
            <a:endParaRPr b="0" lang="en-US" sz="2800" spc="-1" strike="noStrike">
              <a:solidFill>
                <a:srgbClr val="191b0e"/>
              </a:solidFill>
              <a:latin typeface="Franklin Gothic Book"/>
            </a:endParaRPr>
          </a:p>
          <a:p>
            <a:pPr indent="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algn="l" pos="0"/>
              </a:tabLst>
            </a:pPr>
            <a:r>
              <a:rPr b="1" lang="fr-FR" sz="2800" spc="-1" strike="noStrike">
                <a:solidFill>
                  <a:srgbClr val="00e4c7"/>
                </a:solidFill>
                <a:latin typeface="Franklin Gothic Book"/>
              </a:rPr>
              <a:t>« </a:t>
            </a:r>
            <a:r>
              <a:rPr b="1" lang="fr-FR" sz="3200" spc="-1" strike="noStrike">
                <a:solidFill>
                  <a:srgbClr val="00e4c7"/>
                </a:solidFill>
                <a:latin typeface="Franklin Gothic Book"/>
              </a:rPr>
              <a:t>L’innovation systématique requiert la volonté de considérer le changement comme une opportunité » </a:t>
            </a:r>
            <a:endParaRPr b="0" lang="en-US" sz="3200" spc="-1" strike="noStrike">
              <a:solidFill>
                <a:srgbClr val="191b0e"/>
              </a:solidFill>
              <a:latin typeface="Franklin Gothic Book"/>
            </a:endParaRPr>
          </a:p>
          <a:p>
            <a:pPr indent="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191b0e"/>
              </a:solidFill>
              <a:latin typeface="Franklin Gothic Book"/>
            </a:endParaRPr>
          </a:p>
          <a:p>
            <a:pPr indent="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algn="l" pos="0"/>
              </a:tabLst>
            </a:pPr>
            <a:r>
              <a:rPr b="1" lang="fr-FR" sz="2800" spc="-1" strike="noStrike">
                <a:solidFill>
                  <a:srgbClr val="191b0e"/>
                </a:solidFill>
                <a:latin typeface="Franklin Gothic Book"/>
              </a:rPr>
              <a:t>	</a:t>
            </a:r>
            <a:r>
              <a:rPr b="1" lang="fr-FR" sz="2800" spc="-1" strike="noStrike">
                <a:solidFill>
                  <a:srgbClr val="191b0e"/>
                </a:solidFill>
                <a:latin typeface="Franklin Gothic Book"/>
              </a:rPr>
              <a:t>	</a:t>
            </a:r>
            <a:r>
              <a:rPr b="1" lang="fr-FR" sz="2800" spc="-1" strike="noStrike">
                <a:solidFill>
                  <a:srgbClr val="191b0e"/>
                </a:solidFill>
                <a:latin typeface="Franklin Gothic Book"/>
              </a:rPr>
              <a:t>	</a:t>
            </a:r>
            <a:r>
              <a:rPr b="1" lang="fr-FR" sz="2800" spc="-1" strike="noStrike">
                <a:solidFill>
                  <a:srgbClr val="191b0e"/>
                </a:solidFill>
                <a:latin typeface="Franklin Gothic Book"/>
              </a:rPr>
              <a:t>	</a:t>
            </a:r>
            <a:r>
              <a:rPr b="1" lang="fr-FR" sz="2800" spc="-1" strike="noStrike">
                <a:solidFill>
                  <a:srgbClr val="191b0e"/>
                </a:solidFill>
                <a:latin typeface="Franklin Gothic Book"/>
              </a:rPr>
              <a:t>	</a:t>
            </a:r>
            <a:r>
              <a:rPr b="1" lang="fr-FR" sz="2800" spc="-1" strike="noStrike">
                <a:solidFill>
                  <a:srgbClr val="191b0e"/>
                </a:solidFill>
                <a:latin typeface="Franklin Gothic Book"/>
              </a:rPr>
              <a:t>	</a:t>
            </a:r>
            <a:r>
              <a:rPr b="1" lang="fr-FR" sz="2800" spc="-1" strike="noStrike">
                <a:solidFill>
                  <a:srgbClr val="00e4c7"/>
                </a:solidFill>
                <a:latin typeface="Franklin Gothic Book"/>
              </a:rPr>
              <a:t>	</a:t>
            </a:r>
            <a:r>
              <a:rPr b="1" lang="fr-FR" sz="3200" spc="-1" strike="noStrike">
                <a:solidFill>
                  <a:srgbClr val="00e4c7"/>
                </a:solidFill>
                <a:latin typeface="Franklin Gothic Book"/>
              </a:rPr>
              <a:t>Peter DRUCKER</a:t>
            </a:r>
            <a:endParaRPr b="0" lang="en-US" sz="3200" spc="-1" strike="noStrike">
              <a:solidFill>
                <a:srgbClr val="191b0e"/>
              </a:solidFill>
              <a:latin typeface="Franklin Gothic Book"/>
            </a:endParaRPr>
          </a:p>
          <a:p>
            <a:pPr indent="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algn="l" pos="0"/>
              </a:tabLst>
            </a:pPr>
            <a:endParaRPr b="0" lang="en-US" sz="2000" spc="-1" strike="noStrike">
              <a:solidFill>
                <a:srgbClr val="191b0e"/>
              </a:solidFill>
              <a:latin typeface="Franklin Gothic Book"/>
            </a:endParaRPr>
          </a:p>
          <a:p>
            <a:pPr indent="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algn="l" pos="0"/>
              </a:tabLst>
            </a:pPr>
            <a:endParaRPr b="0" lang="en-US" sz="2800" spc="-1" strike="noStrike">
              <a:solidFill>
                <a:srgbClr val="191b0e"/>
              </a:solidFill>
              <a:latin typeface="Franklin Gothic Book"/>
            </a:endParaRPr>
          </a:p>
        </p:txBody>
      </p:sp>
    </p:spTree>
  </p:cSld>
  <p:transition spd="slow">
    <p:push dir="u"/>
  </p:transition>
</p:sld>
</file>

<file path=ppt/theme/theme1.xml><?xml version="1.0" encoding="utf-8"?>
<a:theme xmlns:a="http://schemas.openxmlformats.org/drawingml/2006/main" name="Crop">
  <a:themeElements>
    <a:clrScheme name="Crop">
      <a:dk1>
        <a:srgbClr val="000000"/>
      </a:dk1>
      <a:lt1>
        <a:srgbClr val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Crop">
  <a:themeElements>
    <a:clrScheme name="Crop">
      <a:dk1>
        <a:srgbClr val="000000"/>
      </a:dk1>
      <a:lt1>
        <a:srgbClr val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Cadrage</Template>
  <TotalTime>562</TotalTime>
  <Application>LibreOffice/7.4.7.2$Windows_X86_64 LibreOffice_project/723314e595e8007d3cf785c16538505a1c878ca5</Application>
  <AppVersion>15.0000</AppVersion>
  <Words>309</Words>
  <Paragraphs>45</Paragraphs>
  <Company>Mairie de Martigues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2024-04-09T13:19:31Z</dcterms:created>
  <dc:creator>AGUILAR Aurélie</dc:creator>
  <dc:description/>
  <dc:language>fr-FR</dc:language>
  <cp:lastModifiedBy/>
  <dcterms:modified xsi:type="dcterms:W3CDTF">2025-06-25T14:59:55Z</dcterms:modified>
  <cp:revision>28</cp:revision>
  <dc:subject/>
  <dc:title>Le cias  du pays de martigues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Grand écran</vt:lpwstr>
  </property>
  <property fmtid="{D5CDD505-2E9C-101B-9397-08002B2CF9AE}" pid="3" name="Slides">
    <vt:i4>9</vt:i4>
  </property>
</Properties>
</file>